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4" r:id="rId8"/>
    <p:sldId id="265" r:id="rId9"/>
    <p:sldId id="263" r:id="rId10"/>
    <p:sldId id="262" r:id="rId11"/>
    <p:sldId id="267" r:id="rId12"/>
    <p:sldId id="268" r:id="rId13"/>
    <p:sldId id="269" r:id="rId14"/>
    <p:sldId id="270" r:id="rId15"/>
    <p:sldId id="271"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4" autoAdjust="0"/>
    <p:restoredTop sz="94660"/>
  </p:normalViewPr>
  <p:slideViewPr>
    <p:cSldViewPr snapToGrid="0">
      <p:cViewPr varScale="1">
        <p:scale>
          <a:sx n="71" d="100"/>
          <a:sy n="71" d="100"/>
        </p:scale>
        <p:origin x="426" y="6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image" Target="../media/image15.wmf"/><Relationship Id="rId4" Type="http://schemas.openxmlformats.org/officeDocument/2006/relationships/image" Target="../media/image18.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7470938-37EF-4364-8B35-5852EFFFA0CB}" type="datetimeFigureOut">
              <a:rPr lang="zh-CN" altLang="en-US" smtClean="0"/>
              <a:t>2019/6/15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2464755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470938-37EF-4364-8B35-5852EFFFA0CB}" type="datetimeFigureOut">
              <a:rPr lang="zh-CN" altLang="en-US" smtClean="0"/>
              <a:t>2019/6/15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32897871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470938-37EF-4364-8B35-5852EFFFA0CB}" type="datetimeFigureOut">
              <a:rPr lang="zh-CN" altLang="en-US" smtClean="0"/>
              <a:t>2019/6/15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41702561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7470938-37EF-4364-8B35-5852EFFFA0CB}" type="datetimeFigureOut">
              <a:rPr lang="zh-CN" altLang="en-US" smtClean="0"/>
              <a:t>2019/6/15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11470273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7470938-37EF-4364-8B35-5852EFFFA0CB}" type="datetimeFigureOut">
              <a:rPr lang="zh-CN" altLang="en-US" smtClean="0"/>
              <a:t>2019/6/15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31408250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7470938-37EF-4364-8B35-5852EFFFA0CB}" type="datetimeFigureOut">
              <a:rPr lang="zh-CN" altLang="en-US" smtClean="0"/>
              <a:t>2019/6/15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35716762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7470938-37EF-4364-8B35-5852EFFFA0CB}" type="datetimeFigureOut">
              <a:rPr lang="zh-CN" altLang="en-US" smtClean="0"/>
              <a:t>2019/6/15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28028260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7470938-37EF-4364-8B35-5852EFFFA0CB}" type="datetimeFigureOut">
              <a:rPr lang="zh-CN" altLang="en-US" smtClean="0"/>
              <a:t>2019/6/15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10177236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7470938-37EF-4364-8B35-5852EFFFA0CB}" type="datetimeFigureOut">
              <a:rPr lang="zh-CN" altLang="en-US" smtClean="0"/>
              <a:t>2019/6/15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3679453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470938-37EF-4364-8B35-5852EFFFA0CB}" type="datetimeFigureOut">
              <a:rPr lang="zh-CN" altLang="en-US" smtClean="0"/>
              <a:t>2019/6/15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13703498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7470938-37EF-4364-8B35-5852EFFFA0CB}" type="datetimeFigureOut">
              <a:rPr lang="zh-CN" altLang="en-US" smtClean="0"/>
              <a:t>2019/6/15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30399356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470938-37EF-4364-8B35-5852EFFFA0CB}" type="datetimeFigureOut">
              <a:rPr lang="zh-CN" altLang="en-US" smtClean="0"/>
              <a:t>2019/6/15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440AB4-CBF0-4C43-8BFB-546201768B07}" type="slidenum">
              <a:rPr lang="zh-CN" altLang="en-US" smtClean="0"/>
              <a:t>‹#›</a:t>
            </a:fld>
            <a:endParaRPr lang="zh-CN" altLang="en-US"/>
          </a:p>
        </p:txBody>
      </p:sp>
    </p:spTree>
    <p:extLst>
      <p:ext uri="{BB962C8B-B14F-4D97-AF65-F5344CB8AC3E}">
        <p14:creationId xmlns:p14="http://schemas.microsoft.com/office/powerpoint/2010/main" val="79228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jpeg"/><Relationship Id="rId4" Type="http://schemas.openxmlformats.org/officeDocument/2006/relationships/image" Target="../media/image5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gif"/><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7.emf"/><Relationship Id="rId13" Type="http://schemas.openxmlformats.org/officeDocument/2006/relationships/image" Target="../media/image21.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6.emf"/><Relationship Id="rId11" Type="http://schemas.openxmlformats.org/officeDocument/2006/relationships/image" Target="../media/image19.png"/><Relationship Id="rId5" Type="http://schemas.openxmlformats.org/officeDocument/2006/relationships/oleObject" Target="../embeddings/oleObject2.bin"/><Relationship Id="rId15" Type="http://schemas.openxmlformats.org/officeDocument/2006/relationships/image" Target="../media/image23.png"/><Relationship Id="rId10" Type="http://schemas.openxmlformats.org/officeDocument/2006/relationships/image" Target="../media/image18.emf"/><Relationship Id="rId4" Type="http://schemas.openxmlformats.org/officeDocument/2006/relationships/image" Target="../media/image15.wmf"/><Relationship Id="rId9" Type="http://schemas.openxmlformats.org/officeDocument/2006/relationships/oleObject" Target="../embeddings/oleObject4.bin"/><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5.jpeg"/><Relationship Id="rId7" Type="http://schemas.microsoft.com/office/2007/relationships/hdphoto" Target="../media/hdphoto1.wdp"/><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017431" y="0"/>
            <a:ext cx="10157138" cy="2387600"/>
          </a:xfrm>
          <a:solidFill>
            <a:schemeClr val="tx1">
              <a:alpha val="1000"/>
            </a:schemeClr>
          </a:solidFill>
          <a:effectLst>
            <a:glow rad="1498600">
              <a:schemeClr val="accent1">
                <a:alpha val="40000"/>
              </a:schemeClr>
            </a:glow>
            <a:outerShdw blurRad="762000" dist="50800" dir="5400000" algn="ctr" rotWithShape="0">
              <a:srgbClr val="000000">
                <a:alpha val="18000"/>
              </a:srgbClr>
            </a:outerShdw>
            <a:reflection endPos="0" dist="50800" dir="5400000" sy="-100000" algn="bl" rotWithShape="0"/>
            <a:softEdge rad="749300"/>
          </a:effectLst>
        </p:spPr>
        <p:txBody>
          <a:bodyPr/>
          <a:lstStyle/>
          <a:p>
            <a:r>
              <a:rPr lang="zh-CN" altLang="en-US" b="1" dirty="0" smtClean="0">
                <a:solidFill>
                  <a:schemeClr val="accent1">
                    <a:lumMod val="20000"/>
                    <a:lumOff val="80000"/>
                  </a:schemeClr>
                </a:solidFill>
                <a:effectLst>
                  <a:innerShdw blurRad="63500" dist="50800" dir="13500000">
                    <a:schemeClr val="bg1">
                      <a:alpha val="50000"/>
                    </a:schemeClr>
                  </a:innerShdw>
                </a:effectLst>
                <a:latin typeface="华文仿宋" panose="02010600040101010101" pitchFamily="2" charset="-122"/>
                <a:ea typeface="华文仿宋" panose="02010600040101010101" pitchFamily="2" charset="-122"/>
              </a:rPr>
              <a:t>智能热敏打印机的设计与实现</a:t>
            </a:r>
            <a:endParaRPr lang="zh-CN" altLang="en-US" b="1" dirty="0">
              <a:solidFill>
                <a:schemeClr val="accent1">
                  <a:lumMod val="20000"/>
                  <a:lumOff val="80000"/>
                </a:schemeClr>
              </a:solidFill>
              <a:effectLst>
                <a:innerShdw blurRad="63500" dist="50800" dir="13500000">
                  <a:schemeClr val="bg1">
                    <a:alpha val="50000"/>
                  </a:schemeClr>
                </a:innerShdw>
              </a:effectLst>
              <a:latin typeface="华文仿宋" panose="02010600040101010101" pitchFamily="2" charset="-122"/>
              <a:ea typeface="华文仿宋" panose="02010600040101010101" pitchFamily="2" charset="-122"/>
            </a:endParaRPr>
          </a:p>
        </p:txBody>
      </p:sp>
      <p:sp>
        <p:nvSpPr>
          <p:cNvPr id="3" name="副标题 2"/>
          <p:cNvSpPr>
            <a:spLocks noGrp="1"/>
          </p:cNvSpPr>
          <p:nvPr>
            <p:ph type="subTitle" idx="1"/>
          </p:nvPr>
        </p:nvSpPr>
        <p:spPr>
          <a:xfrm>
            <a:off x="7362451" y="4470539"/>
            <a:ext cx="5506158" cy="1655762"/>
          </a:xfrm>
        </p:spPr>
        <p:txBody>
          <a:bodyPr>
            <a:normAutofit/>
          </a:bodyPr>
          <a:lstStyle/>
          <a:p>
            <a:pPr algn="l"/>
            <a:r>
              <a:rPr lang="en-US" altLang="zh-CN" b="1" dirty="0" smtClean="0">
                <a:latin typeface="Mongolian Baiti" panose="03000500000000000000" pitchFamily="66" charset="0"/>
                <a:cs typeface="Mongolian Baiti" panose="03000500000000000000" pitchFamily="66" charset="0"/>
              </a:rPr>
              <a:t>Class:                         </a:t>
            </a:r>
            <a:r>
              <a:rPr lang="en-US" altLang="zh-CN" dirty="0" smtClean="0"/>
              <a:t>15</a:t>
            </a:r>
            <a:r>
              <a:rPr lang="zh-CN" altLang="en-US" dirty="0" smtClean="0"/>
              <a:t>计科二班</a:t>
            </a:r>
            <a:endParaRPr lang="en-US" altLang="zh-CN" dirty="0"/>
          </a:p>
          <a:p>
            <a:pPr algn="l"/>
            <a:r>
              <a:rPr lang="en-US" altLang="zh-CN" b="1" dirty="0">
                <a:latin typeface="Mongolian Baiti" panose="03000500000000000000" pitchFamily="66" charset="0"/>
                <a:cs typeface="Mongolian Baiti" panose="03000500000000000000" pitchFamily="66" charset="0"/>
              </a:rPr>
              <a:t>Name:                        </a:t>
            </a:r>
            <a:r>
              <a:rPr lang="zh-CN" altLang="en-US" dirty="0" smtClean="0">
                <a:latin typeface="Monotype Corsiva" panose="03010101010201010101" pitchFamily="66" charset="0"/>
              </a:rPr>
              <a:t>刘飞鸿</a:t>
            </a:r>
            <a:endParaRPr lang="en-US" altLang="zh-CN" dirty="0" smtClean="0"/>
          </a:p>
          <a:p>
            <a:pPr algn="l"/>
            <a:r>
              <a:rPr lang="en-US" altLang="zh-CN" b="1" dirty="0">
                <a:latin typeface="Mongolian Baiti" panose="03000500000000000000" pitchFamily="66" charset="0"/>
                <a:cs typeface="Mongolian Baiti" panose="03000500000000000000" pitchFamily="66" charset="0"/>
              </a:rPr>
              <a:t>academic advisor</a:t>
            </a:r>
            <a:r>
              <a:rPr lang="en-US" altLang="zh-CN" b="1" dirty="0" smtClean="0">
                <a:latin typeface="Mongolian Baiti" panose="03000500000000000000" pitchFamily="66" charset="0"/>
                <a:cs typeface="Mongolian Baiti" panose="03000500000000000000" pitchFamily="66" charset="0"/>
              </a:rPr>
              <a:t>:      </a:t>
            </a:r>
            <a:r>
              <a:rPr lang="zh-CN" altLang="en-US" dirty="0" smtClean="0"/>
              <a:t>高玲玲</a:t>
            </a:r>
            <a:endParaRPr lang="zh-CN" altLang="en-US" dirty="0">
              <a:latin typeface="Monotype Corsiva" panose="03010101010201010101" pitchFamily="66" charset="0"/>
            </a:endParaRPr>
          </a:p>
        </p:txBody>
      </p:sp>
      <p:sp>
        <p:nvSpPr>
          <p:cNvPr id="9" name="矩形 8"/>
          <p:cNvSpPr/>
          <p:nvPr/>
        </p:nvSpPr>
        <p:spPr>
          <a:xfrm>
            <a:off x="1551465" y="2387600"/>
            <a:ext cx="9116535" cy="523220"/>
          </a:xfrm>
          <a:prstGeom prst="rect">
            <a:avLst/>
          </a:prstGeom>
          <a:gradFill>
            <a:gsLst>
              <a:gs pos="4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none">
            <a:spAutoFit/>
          </a:bodyPr>
          <a:lstStyle/>
          <a:p>
            <a:r>
              <a:rPr lang="zh-CN" altLang="zh-CN" sz="2800" b="1" kern="100" dirty="0" smtClean="0">
                <a:solidFill>
                  <a:schemeClr val="tx1">
                    <a:lumMod val="50000"/>
                    <a:lumOff val="50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Design and Implementation of Intelligent Thermal Printer</a:t>
            </a:r>
            <a:endParaRPr lang="zh-CN" altLang="en-US" sz="28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216887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8" name="内容占位符 2"/>
          <p:cNvSpPr>
            <a:spLocks noGrp="1"/>
          </p:cNvSpPr>
          <p:nvPr>
            <p:ph idx="1"/>
          </p:nvPr>
        </p:nvSpPr>
        <p:spPr>
          <a:xfrm>
            <a:off x="9169383" y="338547"/>
            <a:ext cx="2794099" cy="761757"/>
          </a:xfrm>
        </p:spPr>
        <p:txBody>
          <a:bodyPr>
            <a:normAutofit/>
          </a:bodyPr>
          <a:lstStyle/>
          <a:p>
            <a:pPr marL="0" indent="0">
              <a:buNone/>
            </a:pPr>
            <a:endParaRPr lang="zh-CN" altLang="en-US" sz="3200" dirty="0">
              <a:solidFill>
                <a:schemeClr val="bg1"/>
              </a:solidFill>
              <a:latin typeface="华文仿宋" panose="02010600040101010101" pitchFamily="2" charset="-122"/>
              <a:ea typeface="华文仿宋" panose="02010600040101010101" pitchFamily="2" charset="-122"/>
              <a:cs typeface="+mj-cs"/>
            </a:endParaRPr>
          </a:p>
          <a:p>
            <a:endParaRPr lang="zh-CN" altLang="en-US" dirty="0"/>
          </a:p>
        </p:txBody>
      </p:sp>
      <p:sp>
        <p:nvSpPr>
          <p:cNvPr id="14" name="矩形 13"/>
          <p:cNvSpPr/>
          <p:nvPr/>
        </p:nvSpPr>
        <p:spPr>
          <a:xfrm>
            <a:off x="5414936" y="3070"/>
            <a:ext cx="6934912" cy="584775"/>
          </a:xfrm>
          <a:prstGeom prst="rect">
            <a:avLst/>
          </a:prstGeom>
        </p:spPr>
        <p:txBody>
          <a:bodyPr wrap="none">
            <a:spAutoFit/>
          </a:bodyPr>
          <a:lstStyle/>
          <a:p>
            <a:r>
              <a:rPr lang="en-US" altLang="zh-CN" sz="3200" kern="100" dirty="0">
                <a:solidFill>
                  <a:schemeClr val="bg1"/>
                </a:solidFill>
                <a:latin typeface="华文仿宋" panose="02010600040101010101" pitchFamily="2" charset="-122"/>
                <a:ea typeface="华文仿宋" panose="02010600040101010101" pitchFamily="2" charset="-122"/>
              </a:rPr>
              <a:t>tesseract</a:t>
            </a:r>
            <a:r>
              <a:rPr lang="zh-CN" altLang="zh-CN" sz="32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识别质量提升的方法对比研究</a:t>
            </a:r>
            <a:endParaRPr lang="zh-CN" altLang="en-US" sz="3200" dirty="0">
              <a:solidFill>
                <a:schemeClr val="bg1"/>
              </a:solidFill>
              <a:latin typeface="华文仿宋" panose="02010600040101010101" pitchFamily="2" charset="-122"/>
              <a:ea typeface="华文仿宋" panose="02010600040101010101" pitchFamily="2" charset="-122"/>
            </a:endParaRPr>
          </a:p>
        </p:txBody>
      </p:sp>
      <p:pic>
        <p:nvPicPr>
          <p:cNvPr id="6146"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9907" y="1205703"/>
            <a:ext cx="4206335" cy="1901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16"/>
          <p:cNvSpPr/>
          <p:nvPr/>
        </p:nvSpPr>
        <p:spPr>
          <a:xfrm>
            <a:off x="211118" y="565271"/>
            <a:ext cx="6096000" cy="584775"/>
          </a:xfrm>
          <a:prstGeom prst="rect">
            <a:avLst/>
          </a:prstGeom>
        </p:spPr>
        <p:txBody>
          <a:bodyPr>
            <a:spAutoFit/>
          </a:bodyPr>
          <a:lstStyle/>
          <a:p>
            <a:r>
              <a:rPr lang="zh-CN" altLang="en-US" sz="16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第一</a:t>
            </a:r>
            <a:r>
              <a:rPr lang="zh-CN" altLang="en-US" sz="16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种，</a:t>
            </a:r>
            <a:r>
              <a:rPr lang="zh-CN" altLang="zh-CN" sz="16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采用</a:t>
            </a:r>
            <a:r>
              <a:rPr lang="en-US" altLang="zh-CN" sz="1600" kern="100" dirty="0" err="1">
                <a:solidFill>
                  <a:schemeClr val="bg1"/>
                </a:solidFill>
                <a:latin typeface="华文仿宋" panose="02010600040101010101" pitchFamily="2" charset="-122"/>
                <a:ea typeface="华文仿宋" panose="02010600040101010101" pitchFamily="2" charset="-122"/>
              </a:rPr>
              <a:t>ImageEnhance</a:t>
            </a:r>
            <a:r>
              <a:rPr lang="zh-CN" altLang="zh-CN" sz="16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模块</a:t>
            </a:r>
            <a:r>
              <a:rPr lang="en-US" altLang="zh-CN" sz="1600" kern="100" dirty="0">
                <a:solidFill>
                  <a:schemeClr val="bg1"/>
                </a:solidFill>
                <a:latin typeface="华文仿宋" panose="02010600040101010101" pitchFamily="2" charset="-122"/>
                <a:ea typeface="华文仿宋" panose="02010600040101010101" pitchFamily="2" charset="-122"/>
              </a:rPr>
              <a:t>(python</a:t>
            </a:r>
            <a:r>
              <a:rPr lang="zh-CN" altLang="zh-CN" sz="16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的</a:t>
            </a:r>
            <a:r>
              <a:rPr lang="en-US" altLang="zh-CN" sz="1600" kern="100" dirty="0">
                <a:solidFill>
                  <a:schemeClr val="bg1"/>
                </a:solidFill>
                <a:latin typeface="华文仿宋" panose="02010600040101010101" pitchFamily="2" charset="-122"/>
                <a:ea typeface="华文仿宋" panose="02010600040101010101" pitchFamily="2" charset="-122"/>
              </a:rPr>
              <a:t>PIL</a:t>
            </a:r>
            <a:r>
              <a:rPr lang="zh-CN" altLang="zh-CN" sz="16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库</a:t>
            </a:r>
            <a:r>
              <a:rPr lang="en-US" altLang="zh-CN" sz="1600" kern="100" dirty="0">
                <a:solidFill>
                  <a:schemeClr val="bg1"/>
                </a:solidFill>
                <a:latin typeface="华文仿宋" panose="02010600040101010101" pitchFamily="2" charset="-122"/>
                <a:ea typeface="华文仿宋" panose="02010600040101010101" pitchFamily="2" charset="-122"/>
              </a:rPr>
              <a:t>)</a:t>
            </a:r>
            <a:r>
              <a:rPr lang="zh-CN" altLang="zh-CN" sz="16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将图片</a:t>
            </a:r>
            <a:r>
              <a:rPr lang="zh-CN" altLang="zh-CN" sz="16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的</a:t>
            </a:r>
            <a:endParaRPr lang="en-US" altLang="zh-CN" sz="16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endParaRPr>
          </a:p>
          <a:p>
            <a:r>
              <a:rPr lang="zh-CN" altLang="zh-CN" sz="16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亮度</a:t>
            </a:r>
            <a:r>
              <a:rPr lang="zh-CN" altLang="zh-CN" sz="16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增加、对比度增加、并锐化</a:t>
            </a:r>
            <a:r>
              <a:rPr lang="zh-CN" altLang="zh-CN" sz="16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a:t>
            </a:r>
            <a:r>
              <a:rPr lang="zh-CN" altLang="en-US" sz="16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如下图</a:t>
            </a:r>
            <a:endParaRPr lang="zh-CN" altLang="en-US" sz="1600" dirty="0">
              <a:solidFill>
                <a:schemeClr val="bg1"/>
              </a:solidFill>
              <a:latin typeface="华文仿宋" panose="02010600040101010101" pitchFamily="2" charset="-122"/>
              <a:ea typeface="华文仿宋" panose="02010600040101010101" pitchFamily="2" charset="-122"/>
            </a:endParaRPr>
          </a:p>
        </p:txBody>
      </p:sp>
      <p:sp>
        <p:nvSpPr>
          <p:cNvPr id="19" name="矩形 18"/>
          <p:cNvSpPr/>
          <p:nvPr/>
        </p:nvSpPr>
        <p:spPr>
          <a:xfrm>
            <a:off x="211118" y="3107197"/>
            <a:ext cx="6096000" cy="1323439"/>
          </a:xfrm>
          <a:prstGeom prst="rect">
            <a:avLst/>
          </a:prstGeom>
        </p:spPr>
        <p:txBody>
          <a:bodyPr>
            <a:spAutoFit/>
          </a:bodyPr>
          <a:lstStyle/>
          <a:p>
            <a:r>
              <a:rPr lang="zh-CN" altLang="en-US" sz="1600" kern="100" dirty="0" smtClean="0">
                <a:solidFill>
                  <a:schemeClr val="bg1"/>
                </a:solidFill>
                <a:latin typeface="华文仿宋" panose="02010600040101010101" pitchFamily="2" charset="-122"/>
                <a:ea typeface="华文仿宋" panose="02010600040101010101" pitchFamily="2" charset="-122"/>
              </a:rPr>
              <a:t>第二种，</a:t>
            </a:r>
            <a:r>
              <a:rPr lang="zh-CN" altLang="zh-CN" sz="1600" kern="100" dirty="0" smtClean="0">
                <a:solidFill>
                  <a:schemeClr val="bg1"/>
                </a:solidFill>
                <a:latin typeface="华文仿宋" panose="02010600040101010101" pitchFamily="2" charset="-122"/>
                <a:ea typeface="华文仿宋" panose="02010600040101010101" pitchFamily="2" charset="-122"/>
              </a:rPr>
              <a:t>考虑</a:t>
            </a:r>
            <a:r>
              <a:rPr lang="zh-CN" altLang="zh-CN" sz="1600" kern="100" dirty="0">
                <a:solidFill>
                  <a:schemeClr val="bg1"/>
                </a:solidFill>
                <a:latin typeface="华文仿宋" panose="02010600040101010101" pitchFamily="2" charset="-122"/>
                <a:ea typeface="华文仿宋" panose="02010600040101010101" pitchFamily="2" charset="-122"/>
              </a:rPr>
              <a:t>到彩色图像包含信息量大</a:t>
            </a:r>
            <a:r>
              <a:rPr lang="zh-CN" altLang="zh-CN" sz="1600" kern="100" dirty="0" smtClean="0">
                <a:solidFill>
                  <a:schemeClr val="bg1"/>
                </a:solidFill>
                <a:latin typeface="华文仿宋" panose="02010600040101010101" pitchFamily="2" charset="-122"/>
                <a:ea typeface="华文仿宋" panose="02010600040101010101" pitchFamily="2" charset="-122"/>
              </a:rPr>
              <a:t>，</a:t>
            </a:r>
            <a:endParaRPr lang="en-US" altLang="zh-CN" sz="1600" kern="100" dirty="0" smtClean="0">
              <a:solidFill>
                <a:schemeClr val="bg1"/>
              </a:solidFill>
              <a:latin typeface="华文仿宋" panose="02010600040101010101" pitchFamily="2" charset="-122"/>
              <a:ea typeface="华文仿宋" panose="02010600040101010101" pitchFamily="2" charset="-122"/>
            </a:endParaRPr>
          </a:p>
          <a:p>
            <a:r>
              <a:rPr lang="zh-CN" altLang="zh-CN" sz="1600" kern="100" dirty="0" smtClean="0">
                <a:solidFill>
                  <a:schemeClr val="bg1"/>
                </a:solidFill>
                <a:latin typeface="华文仿宋" panose="02010600040101010101" pitchFamily="2" charset="-122"/>
                <a:ea typeface="华文仿宋" panose="02010600040101010101" pitchFamily="2" charset="-122"/>
              </a:rPr>
              <a:t>处理</a:t>
            </a:r>
            <a:r>
              <a:rPr lang="zh-CN" altLang="zh-CN" sz="1600" kern="100" dirty="0">
                <a:solidFill>
                  <a:schemeClr val="bg1"/>
                </a:solidFill>
                <a:latin typeface="华文仿宋" panose="02010600040101010101" pitchFamily="2" charset="-122"/>
                <a:ea typeface="华文仿宋" panose="02010600040101010101" pitchFamily="2" charset="-122"/>
              </a:rPr>
              <a:t>速度较慢。如果每秒的帧数多，</a:t>
            </a:r>
            <a:r>
              <a:rPr lang="zh-CN" altLang="zh-CN" sz="1600" kern="100" dirty="0" smtClean="0">
                <a:solidFill>
                  <a:schemeClr val="bg1"/>
                </a:solidFill>
                <a:latin typeface="华文仿宋" panose="02010600040101010101" pitchFamily="2" charset="-122"/>
                <a:ea typeface="华文仿宋" panose="02010600040101010101" pitchFamily="2" charset="-122"/>
              </a:rPr>
              <a:t>又是</a:t>
            </a:r>
            <a:endParaRPr lang="en-US" altLang="zh-CN" sz="1600" kern="100" dirty="0" smtClean="0">
              <a:solidFill>
                <a:schemeClr val="bg1"/>
              </a:solidFill>
              <a:latin typeface="华文仿宋" panose="02010600040101010101" pitchFamily="2" charset="-122"/>
              <a:ea typeface="华文仿宋" panose="02010600040101010101" pitchFamily="2" charset="-122"/>
            </a:endParaRPr>
          </a:p>
          <a:p>
            <a:r>
              <a:rPr lang="zh-CN" altLang="zh-CN" sz="1600" kern="100" dirty="0" smtClean="0">
                <a:solidFill>
                  <a:schemeClr val="bg1"/>
                </a:solidFill>
                <a:latin typeface="华文仿宋" panose="02010600040101010101" pitchFamily="2" charset="-122"/>
                <a:ea typeface="华文仿宋" panose="02010600040101010101" pitchFamily="2" charset="-122"/>
              </a:rPr>
              <a:t>彩色</a:t>
            </a:r>
            <a:r>
              <a:rPr lang="zh-CN" altLang="zh-CN" sz="1600" kern="100" dirty="0">
                <a:solidFill>
                  <a:schemeClr val="bg1"/>
                </a:solidFill>
                <a:latin typeface="华文仿宋" panose="02010600040101010101" pitchFamily="2" charset="-122"/>
                <a:ea typeface="华文仿宋" panose="02010600040101010101" pitchFamily="2" charset="-122"/>
              </a:rPr>
              <a:t>的，会造成程序运行特别慢，甚至</a:t>
            </a:r>
            <a:r>
              <a:rPr lang="zh-CN" altLang="zh-CN" sz="1600" kern="100" dirty="0" smtClean="0">
                <a:solidFill>
                  <a:schemeClr val="bg1"/>
                </a:solidFill>
                <a:latin typeface="华文仿宋" panose="02010600040101010101" pitchFamily="2" charset="-122"/>
                <a:ea typeface="华文仿宋" panose="02010600040101010101" pitchFamily="2" charset="-122"/>
              </a:rPr>
              <a:t>程</a:t>
            </a:r>
            <a:endParaRPr lang="en-US" altLang="zh-CN" sz="1600" kern="100" dirty="0" smtClean="0">
              <a:solidFill>
                <a:schemeClr val="bg1"/>
              </a:solidFill>
              <a:latin typeface="华文仿宋" panose="02010600040101010101" pitchFamily="2" charset="-122"/>
              <a:ea typeface="华文仿宋" panose="02010600040101010101" pitchFamily="2" charset="-122"/>
            </a:endParaRPr>
          </a:p>
          <a:p>
            <a:r>
              <a:rPr lang="zh-CN" altLang="zh-CN" sz="1600" kern="100" dirty="0" smtClean="0">
                <a:solidFill>
                  <a:schemeClr val="bg1"/>
                </a:solidFill>
                <a:latin typeface="华文仿宋" panose="02010600040101010101" pitchFamily="2" charset="-122"/>
                <a:ea typeface="华文仿宋" panose="02010600040101010101" pitchFamily="2" charset="-122"/>
              </a:rPr>
              <a:t>序</a:t>
            </a:r>
            <a:r>
              <a:rPr lang="zh-CN" altLang="zh-CN" sz="1600" kern="100" dirty="0">
                <a:solidFill>
                  <a:schemeClr val="bg1"/>
                </a:solidFill>
                <a:latin typeface="华文仿宋" panose="02010600040101010101" pitchFamily="2" charset="-122"/>
                <a:ea typeface="华文仿宋" panose="02010600040101010101" pitchFamily="2" charset="-122"/>
              </a:rPr>
              <a:t>就死了，所以这里就把彩色的把图片</a:t>
            </a:r>
            <a:r>
              <a:rPr lang="zh-CN" altLang="zh-CN" sz="1600" kern="100" dirty="0" smtClean="0">
                <a:solidFill>
                  <a:schemeClr val="bg1"/>
                </a:solidFill>
                <a:latin typeface="华文仿宋" panose="02010600040101010101" pitchFamily="2" charset="-122"/>
                <a:ea typeface="华文仿宋" panose="02010600040101010101" pitchFamily="2" charset="-122"/>
              </a:rPr>
              <a:t>转</a:t>
            </a:r>
            <a:endParaRPr lang="en-US" altLang="zh-CN" sz="1600" kern="100" dirty="0" smtClean="0">
              <a:solidFill>
                <a:schemeClr val="bg1"/>
              </a:solidFill>
              <a:latin typeface="华文仿宋" panose="02010600040101010101" pitchFamily="2" charset="-122"/>
              <a:ea typeface="华文仿宋" panose="02010600040101010101" pitchFamily="2" charset="-122"/>
            </a:endParaRPr>
          </a:p>
          <a:p>
            <a:r>
              <a:rPr lang="zh-CN" altLang="zh-CN" sz="1600" kern="100" dirty="0" smtClean="0">
                <a:solidFill>
                  <a:schemeClr val="bg1"/>
                </a:solidFill>
                <a:latin typeface="华文仿宋" panose="02010600040101010101" pitchFamily="2" charset="-122"/>
                <a:ea typeface="华文仿宋" panose="02010600040101010101" pitchFamily="2" charset="-122"/>
              </a:rPr>
              <a:t>换</a:t>
            </a:r>
            <a:r>
              <a:rPr lang="zh-CN" altLang="zh-CN" sz="1600" kern="100" dirty="0">
                <a:solidFill>
                  <a:schemeClr val="bg1"/>
                </a:solidFill>
                <a:latin typeface="华文仿宋" panose="02010600040101010101" pitchFamily="2" charset="-122"/>
                <a:ea typeface="华文仿宋" panose="02010600040101010101" pitchFamily="2" charset="-122"/>
              </a:rPr>
              <a:t>成灰度</a:t>
            </a:r>
            <a:r>
              <a:rPr lang="zh-CN" altLang="zh-CN" sz="1600" kern="100" dirty="0" smtClean="0">
                <a:solidFill>
                  <a:schemeClr val="bg1"/>
                </a:solidFill>
                <a:latin typeface="华文仿宋" panose="02010600040101010101" pitchFamily="2" charset="-122"/>
                <a:ea typeface="华文仿宋" panose="02010600040101010101" pitchFamily="2" charset="-122"/>
              </a:rPr>
              <a:t>图</a:t>
            </a:r>
            <a:r>
              <a:rPr lang="zh-CN" altLang="en-US" sz="1600" kern="100" dirty="0" smtClean="0">
                <a:solidFill>
                  <a:schemeClr val="bg1"/>
                </a:solidFill>
                <a:latin typeface="华文仿宋" panose="02010600040101010101" pitchFamily="2" charset="-122"/>
                <a:ea typeface="华文仿宋" panose="02010600040101010101" pitchFamily="2" charset="-122"/>
              </a:rPr>
              <a:t>，如右图</a:t>
            </a:r>
            <a:endParaRPr lang="zh-CN" altLang="en-US" sz="1600" kern="100" dirty="0">
              <a:solidFill>
                <a:schemeClr val="bg1"/>
              </a:solidFill>
              <a:latin typeface="华文仿宋" panose="02010600040101010101" pitchFamily="2" charset="-122"/>
              <a:ea typeface="华文仿宋" panose="02010600040101010101" pitchFamily="2" charset="-122"/>
            </a:endParaRPr>
          </a:p>
        </p:txBody>
      </p:sp>
      <p:pic>
        <p:nvPicPr>
          <p:cNvPr id="6147"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85381" y="2990714"/>
            <a:ext cx="4055575" cy="3867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4" descr="ocr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558" y="969454"/>
            <a:ext cx="54864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5" descr="ocr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09558" y="1952080"/>
            <a:ext cx="5486400" cy="727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6" descr="ocr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09558" y="2751844"/>
            <a:ext cx="5486400"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a:xfrm>
            <a:off x="211118" y="4377842"/>
            <a:ext cx="3716938" cy="338554"/>
          </a:xfrm>
          <a:prstGeom prst="rect">
            <a:avLst/>
          </a:prstGeom>
        </p:spPr>
        <p:txBody>
          <a:bodyPr wrap="square">
            <a:spAutoFit/>
          </a:bodyPr>
          <a:lstStyle/>
          <a:p>
            <a:r>
              <a:rPr lang="zh-CN" altLang="en-US" sz="1600" kern="100" dirty="0" smtClean="0">
                <a:solidFill>
                  <a:schemeClr val="bg1"/>
                </a:solidFill>
                <a:latin typeface="华文仿宋" panose="02010600040101010101" pitchFamily="2" charset="-122"/>
                <a:ea typeface="华文仿宋" panose="02010600040101010101" pitchFamily="2" charset="-122"/>
              </a:rPr>
              <a:t>第三种，</a:t>
            </a:r>
            <a:r>
              <a:rPr lang="zh-CN" altLang="zh-CN" sz="1600" kern="100" dirty="0">
                <a:solidFill>
                  <a:schemeClr val="bg1"/>
                </a:solidFill>
                <a:latin typeface="华文仿宋" panose="02010600040101010101" pitchFamily="2" charset="-122"/>
                <a:ea typeface="华文仿宋" panose="02010600040101010101" pitchFamily="2" charset="-122"/>
              </a:rPr>
              <a:t>利用</a:t>
            </a:r>
            <a:r>
              <a:rPr lang="en-US" altLang="zh-CN" sz="1600" kern="100" dirty="0">
                <a:solidFill>
                  <a:schemeClr val="bg1"/>
                </a:solidFill>
                <a:latin typeface="华文仿宋" panose="02010600040101010101" pitchFamily="2" charset="-122"/>
                <a:ea typeface="华文仿宋" panose="02010600040101010101" pitchFamily="2" charset="-122"/>
              </a:rPr>
              <a:t>LightPDF</a:t>
            </a:r>
            <a:r>
              <a:rPr lang="zh-CN" altLang="zh-CN" sz="1600" kern="100" dirty="0">
                <a:solidFill>
                  <a:schemeClr val="bg1"/>
                </a:solidFill>
                <a:latin typeface="华文仿宋" panose="02010600040101010101" pitchFamily="2" charset="-122"/>
                <a:ea typeface="华文仿宋" panose="02010600040101010101" pitchFamily="2" charset="-122"/>
              </a:rPr>
              <a:t>公司的</a:t>
            </a:r>
            <a:r>
              <a:rPr lang="en-US" altLang="zh-CN" sz="1600" kern="100" dirty="0">
                <a:solidFill>
                  <a:schemeClr val="bg1"/>
                </a:solidFill>
                <a:latin typeface="华文仿宋" panose="02010600040101010101" pitchFamily="2" charset="-122"/>
                <a:ea typeface="华文仿宋" panose="02010600040101010101" pitchFamily="2" charset="-122"/>
              </a:rPr>
              <a:t>OCR</a:t>
            </a:r>
            <a:r>
              <a:rPr lang="zh-CN" altLang="zh-CN" sz="1600" kern="100" dirty="0">
                <a:solidFill>
                  <a:schemeClr val="bg1"/>
                </a:solidFill>
                <a:latin typeface="华文仿宋" panose="02010600040101010101" pitchFamily="2" charset="-122"/>
                <a:ea typeface="华文仿宋" panose="02010600040101010101" pitchFamily="2" charset="-122"/>
              </a:rPr>
              <a:t>技术</a:t>
            </a:r>
            <a:endParaRPr lang="zh-CN" altLang="en-US" sz="1600" kern="100" dirty="0">
              <a:solidFill>
                <a:schemeClr val="bg1"/>
              </a:solidFill>
              <a:latin typeface="华文仿宋" panose="02010600040101010101" pitchFamily="2" charset="-122"/>
              <a:ea typeface="华文仿宋" panose="02010600040101010101" pitchFamily="2" charset="-122"/>
            </a:endParaRPr>
          </a:p>
        </p:txBody>
      </p:sp>
      <p:sp>
        <p:nvSpPr>
          <p:cNvPr id="32" name="矩形 31"/>
          <p:cNvSpPr/>
          <p:nvPr/>
        </p:nvSpPr>
        <p:spPr>
          <a:xfrm>
            <a:off x="6511426" y="554427"/>
            <a:ext cx="6096000" cy="338554"/>
          </a:xfrm>
          <a:prstGeom prst="rect">
            <a:avLst/>
          </a:prstGeom>
        </p:spPr>
        <p:txBody>
          <a:bodyPr>
            <a:spAutoFit/>
          </a:bodyPr>
          <a:lstStyle/>
          <a:p>
            <a:r>
              <a:rPr lang="zh-CN" altLang="en-US" sz="16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                           三种提升技术的识别效果如下：</a:t>
            </a:r>
            <a:endParaRPr lang="zh-CN" altLang="en-US" sz="1600" dirty="0">
              <a:solidFill>
                <a:schemeClr val="bg1"/>
              </a:solidFill>
              <a:latin typeface="华文仿宋" panose="02010600040101010101" pitchFamily="2" charset="-122"/>
              <a:ea typeface="华文仿宋" panose="02010600040101010101" pitchFamily="2" charset="-122"/>
            </a:endParaRPr>
          </a:p>
        </p:txBody>
      </p:sp>
      <p:pic>
        <p:nvPicPr>
          <p:cNvPr id="28" name="图片 27"/>
          <p:cNvPicPr>
            <a:picLocks noChangeAspect="1"/>
          </p:cNvPicPr>
          <p:nvPr/>
        </p:nvPicPr>
        <p:blipFill>
          <a:blip r:embed="rId7"/>
          <a:stretch>
            <a:fillRect/>
          </a:stretch>
        </p:blipFill>
        <p:spPr>
          <a:xfrm>
            <a:off x="8135026" y="3832390"/>
            <a:ext cx="3928051" cy="1071287"/>
          </a:xfrm>
          <a:prstGeom prst="rect">
            <a:avLst/>
          </a:prstGeom>
        </p:spPr>
      </p:pic>
      <p:sp>
        <p:nvSpPr>
          <p:cNvPr id="36" name="矩形 35"/>
          <p:cNvSpPr/>
          <p:nvPr/>
        </p:nvSpPr>
        <p:spPr>
          <a:xfrm>
            <a:off x="9121667" y="3483681"/>
            <a:ext cx="2286991" cy="338554"/>
          </a:xfrm>
          <a:prstGeom prst="rect">
            <a:avLst/>
          </a:prstGeom>
        </p:spPr>
        <p:txBody>
          <a:bodyPr wrap="square">
            <a:spAutoFit/>
          </a:bodyPr>
          <a:lstStyle/>
          <a:p>
            <a:r>
              <a:rPr lang="zh-CN" altLang="zh-CN" sz="16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不同</a:t>
            </a:r>
            <a:r>
              <a:rPr lang="en-US" altLang="zh-CN" sz="16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OCR</a:t>
            </a:r>
            <a:r>
              <a:rPr lang="zh-CN" altLang="zh-CN" sz="16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技术的</a:t>
            </a:r>
            <a:r>
              <a:rPr lang="zh-CN" altLang="zh-CN" sz="16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比较</a:t>
            </a:r>
            <a:r>
              <a:rPr lang="zh-CN" altLang="en-US" sz="16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a:t>
            </a:r>
            <a:endParaRPr lang="zh-CN" altLang="en-US" sz="1600" dirty="0">
              <a:solidFill>
                <a:schemeClr val="bg1"/>
              </a:solidFill>
              <a:latin typeface="华文仿宋" panose="02010600040101010101" pitchFamily="2" charset="-122"/>
              <a:ea typeface="华文仿宋" panose="02010600040101010101" pitchFamily="2" charset="-122"/>
            </a:endParaRPr>
          </a:p>
        </p:txBody>
      </p:sp>
      <p:sp>
        <p:nvSpPr>
          <p:cNvPr id="34" name="矩形 33"/>
          <p:cNvSpPr/>
          <p:nvPr/>
        </p:nvSpPr>
        <p:spPr>
          <a:xfrm>
            <a:off x="8022593" y="4935835"/>
            <a:ext cx="4040484" cy="1815882"/>
          </a:xfrm>
          <a:prstGeom prst="rect">
            <a:avLst/>
          </a:prstGeom>
        </p:spPr>
        <p:txBody>
          <a:bodyPr wrap="square">
            <a:spAutoFit/>
          </a:bodyPr>
          <a:lstStyle/>
          <a:p>
            <a:pPr marL="266700" indent="304800" algn="just">
              <a:spcBef>
                <a:spcPts val="1300"/>
              </a:spcBef>
              <a:spcAft>
                <a:spcPts val="1300"/>
              </a:spcAft>
            </a:pPr>
            <a:r>
              <a:rPr lang="en-US" altLang="zh-CN" sz="1600" kern="100" dirty="0" smtClean="0">
                <a:solidFill>
                  <a:schemeClr val="bg1"/>
                </a:solidFill>
                <a:latin typeface="华文仿宋" panose="02010600040101010101" pitchFamily="2" charset="-122"/>
                <a:ea typeface="华文仿宋" panose="02010600040101010101" pitchFamily="2" charset="-122"/>
              </a:rPr>
              <a:t>LightPDF</a:t>
            </a:r>
            <a:r>
              <a:rPr lang="zh-CN" altLang="zh-CN" sz="1600" kern="100" dirty="0" smtClean="0">
                <a:solidFill>
                  <a:schemeClr val="bg1"/>
                </a:solidFill>
                <a:latin typeface="华文仿宋" panose="02010600040101010101" pitchFamily="2" charset="-122"/>
                <a:ea typeface="华文仿宋" panose="02010600040101010101" pitchFamily="2" charset="-122"/>
              </a:rPr>
              <a:t>当</a:t>
            </a:r>
            <a:r>
              <a:rPr lang="zh-CN" altLang="zh-CN" sz="1600" kern="100" dirty="0">
                <a:solidFill>
                  <a:schemeClr val="bg1"/>
                </a:solidFill>
                <a:latin typeface="华文仿宋" panose="02010600040101010101" pitchFamily="2" charset="-122"/>
                <a:ea typeface="华文仿宋" panose="02010600040101010101" pitchFamily="2" charset="-122"/>
              </a:rPr>
              <a:t>识别的分辨率</a:t>
            </a:r>
            <a:r>
              <a:rPr lang="zh-CN" altLang="zh-CN" sz="1600" kern="100" dirty="0" smtClean="0">
                <a:solidFill>
                  <a:schemeClr val="bg1"/>
                </a:solidFill>
                <a:latin typeface="华文仿宋" panose="02010600040101010101" pitchFamily="2" charset="-122"/>
                <a:ea typeface="华文仿宋" panose="02010600040101010101" pitchFamily="2" charset="-122"/>
              </a:rPr>
              <a:t>较高而且</a:t>
            </a:r>
            <a:r>
              <a:rPr lang="zh-CN" altLang="zh-CN" sz="1600" kern="100" dirty="0">
                <a:solidFill>
                  <a:schemeClr val="bg1"/>
                </a:solidFill>
                <a:latin typeface="华文仿宋" panose="02010600040101010101" pitchFamily="2" charset="-122"/>
                <a:ea typeface="华文仿宋" panose="02010600040101010101" pitchFamily="2" charset="-122"/>
              </a:rPr>
              <a:t>图片的大小</a:t>
            </a:r>
            <a:r>
              <a:rPr lang="zh-CN" altLang="zh-CN" sz="1600" kern="100" dirty="0" smtClean="0">
                <a:solidFill>
                  <a:schemeClr val="bg1"/>
                </a:solidFill>
                <a:latin typeface="华文仿宋" panose="02010600040101010101" pitchFamily="2" charset="-122"/>
                <a:ea typeface="华文仿宋" panose="02010600040101010101" pitchFamily="2" charset="-122"/>
              </a:rPr>
              <a:t>很大</a:t>
            </a:r>
            <a:r>
              <a:rPr lang="zh-CN" altLang="zh-CN" sz="1600" kern="100" dirty="0">
                <a:solidFill>
                  <a:schemeClr val="bg1"/>
                </a:solidFill>
                <a:latin typeface="华文仿宋" panose="02010600040101010101" pitchFamily="2" charset="-122"/>
                <a:ea typeface="华文仿宋" panose="02010600040101010101" pitchFamily="2" charset="-122"/>
              </a:rPr>
              <a:t>时，是无法使用的；灰度图</a:t>
            </a:r>
            <a:r>
              <a:rPr lang="en-US" altLang="zh-CN" sz="1600" kern="100" dirty="0">
                <a:solidFill>
                  <a:schemeClr val="bg1"/>
                </a:solidFill>
                <a:latin typeface="华文仿宋" panose="02010600040101010101" pitchFamily="2" charset="-122"/>
                <a:ea typeface="华文仿宋" panose="02010600040101010101" pitchFamily="2" charset="-122"/>
              </a:rPr>
              <a:t>OCR</a:t>
            </a:r>
            <a:r>
              <a:rPr lang="zh-CN" altLang="zh-CN" sz="1600" kern="100" dirty="0">
                <a:solidFill>
                  <a:schemeClr val="bg1"/>
                </a:solidFill>
                <a:latin typeface="华文仿宋" panose="02010600040101010101" pitchFamily="2" charset="-122"/>
                <a:ea typeface="华文仿宋" panose="02010600040101010101" pitchFamily="2" charset="-122"/>
              </a:rPr>
              <a:t>技术识别速度相对较快，但是对于一般的数字图像处理，像边缘提取</a:t>
            </a:r>
            <a:r>
              <a:rPr lang="zh-CN" altLang="zh-CN" sz="1600" kern="100" dirty="0" smtClean="0">
                <a:solidFill>
                  <a:schemeClr val="bg1"/>
                </a:solidFill>
                <a:latin typeface="华文仿宋" panose="02010600040101010101" pitchFamily="2" charset="-122"/>
                <a:ea typeface="华文仿宋" panose="02010600040101010101" pitchFamily="2" charset="-122"/>
              </a:rPr>
              <a:t>等，那</a:t>
            </a:r>
            <a:r>
              <a:rPr lang="zh-CN" altLang="zh-CN" sz="1600" kern="100" dirty="0">
                <a:solidFill>
                  <a:schemeClr val="bg1"/>
                </a:solidFill>
                <a:latin typeface="华文仿宋" panose="02010600040101010101" pitchFamily="2" charset="-122"/>
                <a:ea typeface="华文仿宋" panose="02010600040101010101" pitchFamily="2" charset="-122"/>
              </a:rPr>
              <a:t>就不能变成灰度图了，所以我们这里仍然采用一般的方法，即</a:t>
            </a:r>
            <a:r>
              <a:rPr lang="en-US" altLang="zh-CN" sz="1600" kern="100" dirty="0" err="1">
                <a:solidFill>
                  <a:schemeClr val="bg1"/>
                </a:solidFill>
                <a:latin typeface="华文仿宋" panose="02010600040101010101" pitchFamily="2" charset="-122"/>
                <a:ea typeface="华文仿宋" panose="02010600040101010101" pitchFamily="2" charset="-122"/>
              </a:rPr>
              <a:t>ImageEnhance</a:t>
            </a:r>
            <a:r>
              <a:rPr lang="zh-CN" altLang="zh-CN" sz="1600" kern="100" dirty="0">
                <a:solidFill>
                  <a:schemeClr val="bg1"/>
                </a:solidFill>
                <a:latin typeface="华文仿宋" panose="02010600040101010101" pitchFamily="2" charset="-122"/>
                <a:ea typeface="华文仿宋" panose="02010600040101010101" pitchFamily="2" charset="-122"/>
              </a:rPr>
              <a:t>模块的方法。</a:t>
            </a:r>
          </a:p>
        </p:txBody>
      </p:sp>
      <p:pic>
        <p:nvPicPr>
          <p:cNvPr id="41" name="图片 40"/>
          <p:cNvPicPr>
            <a:picLocks noChangeAspect="1"/>
          </p:cNvPicPr>
          <p:nvPr/>
        </p:nvPicPr>
        <p:blipFill>
          <a:blip r:embed="rId8"/>
          <a:stretch>
            <a:fillRect/>
          </a:stretch>
        </p:blipFill>
        <p:spPr>
          <a:xfrm>
            <a:off x="339907" y="5064348"/>
            <a:ext cx="2877567" cy="1365171"/>
          </a:xfrm>
          <a:prstGeom prst="rect">
            <a:avLst/>
          </a:prstGeom>
        </p:spPr>
      </p:pic>
      <p:pic>
        <p:nvPicPr>
          <p:cNvPr id="42" name="图片 41"/>
          <p:cNvPicPr>
            <a:picLocks noChangeAspect="1"/>
          </p:cNvPicPr>
          <p:nvPr/>
        </p:nvPicPr>
        <p:blipFill>
          <a:blip r:embed="rId9"/>
          <a:stretch>
            <a:fillRect/>
          </a:stretch>
        </p:blipFill>
        <p:spPr>
          <a:xfrm>
            <a:off x="1253532" y="5746933"/>
            <a:ext cx="2347895" cy="958917"/>
          </a:xfrm>
          <a:prstGeom prst="rect">
            <a:avLst/>
          </a:prstGeom>
        </p:spPr>
      </p:pic>
      <p:sp>
        <p:nvSpPr>
          <p:cNvPr id="43" name="矩形 42"/>
          <p:cNvSpPr/>
          <p:nvPr/>
        </p:nvSpPr>
        <p:spPr>
          <a:xfrm>
            <a:off x="759019" y="4755080"/>
            <a:ext cx="2039341" cy="338554"/>
          </a:xfrm>
          <a:prstGeom prst="rect">
            <a:avLst/>
          </a:prstGeom>
        </p:spPr>
        <p:txBody>
          <a:bodyPr wrap="none">
            <a:spAutoFit/>
          </a:bodyPr>
          <a:lstStyle/>
          <a:p>
            <a:r>
              <a:rPr lang="en-US" altLang="zh-CN" sz="1600" kern="100" dirty="0" smtClean="0">
                <a:solidFill>
                  <a:schemeClr val="bg1"/>
                </a:solidFill>
                <a:latin typeface="华文仿宋" panose="02010600040101010101" pitchFamily="2" charset="-122"/>
                <a:ea typeface="华文仿宋" panose="02010600040101010101" pitchFamily="2" charset="-122"/>
              </a:rPr>
              <a:t>OCR</a:t>
            </a:r>
            <a:r>
              <a:rPr lang="zh-CN" altLang="en-US" sz="1600" kern="100" dirty="0" smtClean="0">
                <a:solidFill>
                  <a:schemeClr val="bg1"/>
                </a:solidFill>
                <a:latin typeface="华文仿宋" panose="02010600040101010101" pitchFamily="2" charset="-122"/>
                <a:ea typeface="华文仿宋" panose="02010600040101010101" pitchFamily="2" charset="-122"/>
              </a:rPr>
              <a:t>识别效果如下：</a:t>
            </a:r>
            <a:endParaRPr lang="zh-CN" altLang="en-US" sz="1600" dirty="0">
              <a:solidFill>
                <a:schemeClr val="bg1"/>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2094852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矩形 3"/>
          <p:cNvSpPr/>
          <p:nvPr/>
        </p:nvSpPr>
        <p:spPr>
          <a:xfrm>
            <a:off x="8363358" y="658284"/>
            <a:ext cx="3057247" cy="584775"/>
          </a:xfrm>
          <a:prstGeom prst="rect">
            <a:avLst/>
          </a:prstGeom>
        </p:spPr>
        <p:txBody>
          <a:bodyPr wrap="none">
            <a:spAutoFit/>
          </a:bodyPr>
          <a:lstStyle/>
          <a:p>
            <a:r>
              <a:rPr lang="zh-CN" altLang="en-US" sz="3200" kern="100" dirty="0" smtClean="0">
                <a:solidFill>
                  <a:schemeClr val="bg1"/>
                </a:solidFill>
                <a:latin typeface="华文仿宋" panose="02010600040101010101" pitchFamily="2" charset="-122"/>
                <a:ea typeface="华文仿宋" panose="02010600040101010101" pitchFamily="2" charset="-122"/>
              </a:rPr>
              <a:t>打印机驱动部分</a:t>
            </a:r>
            <a:endParaRPr lang="zh-CN" altLang="en-US" sz="3200" dirty="0">
              <a:solidFill>
                <a:schemeClr val="bg1"/>
              </a:solidFill>
              <a:latin typeface="华文仿宋" panose="02010600040101010101" pitchFamily="2" charset="-122"/>
              <a:ea typeface="华文仿宋" panose="02010600040101010101" pitchFamily="2" charset="-122"/>
            </a:endParaRPr>
          </a:p>
        </p:txBody>
      </p:sp>
      <p:sp>
        <p:nvSpPr>
          <p:cNvPr id="5" name="矩形 4"/>
          <p:cNvSpPr/>
          <p:nvPr/>
        </p:nvSpPr>
        <p:spPr>
          <a:xfrm>
            <a:off x="211118" y="565271"/>
            <a:ext cx="6096000" cy="1200329"/>
          </a:xfrm>
          <a:prstGeom prst="rect">
            <a:avLst/>
          </a:prstGeom>
        </p:spPr>
        <p:txBody>
          <a:bodyPr>
            <a:spAutoFit/>
          </a:bodyPr>
          <a:lstStyle/>
          <a:p>
            <a:r>
              <a:rPr lang="en-US" altLang="zh-CN"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1.</a:t>
            </a:r>
            <a:r>
              <a:rPr lang="zh-CN" altLang="en-US"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使用</a:t>
            </a:r>
            <a:r>
              <a:rPr lang="en-US" altLang="zh-CN"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PPD</a:t>
            </a:r>
            <a:r>
              <a:rPr lang="zh-CN" altLang="en-US"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文件的必要性</a:t>
            </a:r>
            <a:endParaRPr lang="en-US" altLang="zh-CN"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endParaRPr>
          </a:p>
          <a:p>
            <a:r>
              <a:rPr lang="en-US" altLang="zh-CN"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2.Cups:</a:t>
            </a:r>
            <a:r>
              <a:rPr lang="zh-CN" altLang="en-US"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配置</a:t>
            </a:r>
            <a:r>
              <a:rPr lang="en-US" altLang="zh-CN" sz="2400" kern="100" dirty="0" err="1"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ppd</a:t>
            </a:r>
            <a:r>
              <a:rPr lang="zh-CN" altLang="en-US"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文件</a:t>
            </a:r>
            <a:endParaRPr lang="en-US" altLang="zh-CN"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endParaRPr>
          </a:p>
          <a:p>
            <a:r>
              <a:rPr lang="en-US" altLang="zh-CN"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3.</a:t>
            </a:r>
            <a:r>
              <a:rPr lang="zh-CN" altLang="en-US"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在浏览器中手动添加</a:t>
            </a:r>
            <a:endParaRPr lang="en-US" altLang="zh-CN" sz="24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endParaRPr>
          </a:p>
        </p:txBody>
      </p:sp>
      <p:pic>
        <p:nvPicPr>
          <p:cNvPr id="8194"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1159" y="1243059"/>
            <a:ext cx="1459380" cy="4905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387" y="2986134"/>
            <a:ext cx="3372806" cy="234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4023" y="2667632"/>
            <a:ext cx="5972877" cy="2578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38974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矩形 5"/>
          <p:cNvSpPr/>
          <p:nvPr/>
        </p:nvSpPr>
        <p:spPr>
          <a:xfrm>
            <a:off x="8363358" y="658284"/>
            <a:ext cx="3467616" cy="584775"/>
          </a:xfrm>
          <a:prstGeom prst="rect">
            <a:avLst/>
          </a:prstGeom>
        </p:spPr>
        <p:txBody>
          <a:bodyPr wrap="none">
            <a:spAutoFit/>
          </a:bodyPr>
          <a:lstStyle/>
          <a:p>
            <a:r>
              <a:rPr lang="zh-CN" altLang="zh-CN" sz="32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联网下载模板图片</a:t>
            </a:r>
            <a:endParaRPr lang="zh-CN" altLang="en-US" sz="3200" dirty="0">
              <a:solidFill>
                <a:schemeClr val="bg1"/>
              </a:solidFill>
              <a:latin typeface="华文仿宋" panose="02010600040101010101" pitchFamily="2" charset="-122"/>
              <a:ea typeface="华文仿宋" panose="02010600040101010101" pitchFamily="2" charset="-122"/>
            </a:endParaRPr>
          </a:p>
        </p:txBody>
      </p:sp>
      <p:sp>
        <p:nvSpPr>
          <p:cNvPr id="8" name="矩形 7"/>
          <p:cNvSpPr/>
          <p:nvPr/>
        </p:nvSpPr>
        <p:spPr>
          <a:xfrm>
            <a:off x="86953" y="58119"/>
            <a:ext cx="6096000" cy="1200329"/>
          </a:xfrm>
          <a:prstGeom prst="rect">
            <a:avLst/>
          </a:prstGeom>
        </p:spPr>
        <p:txBody>
          <a:bodyPr>
            <a:spAutoFit/>
          </a:bodyPr>
          <a:lstStyle/>
          <a:p>
            <a:r>
              <a:rPr lang="zh-CN" altLang="zh-CN" sz="24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综合运用</a:t>
            </a:r>
            <a:r>
              <a:rPr lang="en-US" altLang="zh-CN" sz="2400" kern="100" dirty="0" err="1">
                <a:solidFill>
                  <a:schemeClr val="bg1"/>
                </a:solidFill>
                <a:latin typeface="华文仿宋" panose="02010600040101010101" pitchFamily="2" charset="-122"/>
                <a:ea typeface="华文仿宋" panose="02010600040101010101" pitchFamily="2" charset="-122"/>
              </a:rPr>
              <a:t>QNetworkAccessManager</a:t>
            </a:r>
            <a:r>
              <a:rPr lang="zh-CN" altLang="zh-CN" sz="24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（网络访问管理器），</a:t>
            </a:r>
            <a:r>
              <a:rPr lang="en-US" altLang="zh-CN" sz="2400" kern="100" dirty="0" err="1">
                <a:solidFill>
                  <a:schemeClr val="bg1"/>
                </a:solidFill>
                <a:latin typeface="华文仿宋" panose="02010600040101010101" pitchFamily="2" charset="-122"/>
                <a:ea typeface="华文仿宋" panose="02010600040101010101" pitchFamily="2" charset="-122"/>
              </a:rPr>
              <a:t>QNetworkReply</a:t>
            </a:r>
            <a:r>
              <a:rPr lang="zh-CN" altLang="zh-CN" sz="24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（回复），　</a:t>
            </a:r>
            <a:r>
              <a:rPr lang="en-US" altLang="zh-CN" sz="2400" kern="100" dirty="0" err="1">
                <a:solidFill>
                  <a:schemeClr val="bg1"/>
                </a:solidFill>
                <a:latin typeface="华文仿宋" panose="02010600040101010101" pitchFamily="2" charset="-122"/>
                <a:ea typeface="华文仿宋" panose="02010600040101010101" pitchFamily="2" charset="-122"/>
              </a:rPr>
              <a:t>QNetworkRequest</a:t>
            </a:r>
            <a:r>
              <a:rPr lang="zh-CN" altLang="zh-CN" sz="24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（请求）实现</a:t>
            </a:r>
            <a:r>
              <a:rPr lang="en-US" altLang="zh-CN" sz="2400" kern="100" dirty="0">
                <a:solidFill>
                  <a:schemeClr val="bg1"/>
                </a:solidFill>
                <a:latin typeface="华文仿宋" panose="02010600040101010101" pitchFamily="2" charset="-122"/>
                <a:ea typeface="华文仿宋" panose="02010600040101010101" pitchFamily="2" charset="-122"/>
              </a:rPr>
              <a:t>http</a:t>
            </a:r>
            <a:r>
              <a:rPr lang="zh-CN" altLang="zh-CN" sz="24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操作。</a:t>
            </a:r>
            <a:endParaRPr lang="zh-CN" altLang="en-US" sz="2400" dirty="0">
              <a:solidFill>
                <a:schemeClr val="bg1"/>
              </a:solidFill>
              <a:latin typeface="华文仿宋" panose="02010600040101010101" pitchFamily="2" charset="-122"/>
              <a:ea typeface="华文仿宋" panose="02010600040101010101" pitchFamily="2" charset="-122"/>
            </a:endParaRPr>
          </a:p>
        </p:txBody>
      </p:sp>
      <p:pic>
        <p:nvPicPr>
          <p:cNvPr id="9" name="图片 8"/>
          <p:cNvPicPr>
            <a:picLocks noChangeAspect="1"/>
          </p:cNvPicPr>
          <p:nvPr/>
        </p:nvPicPr>
        <p:blipFill>
          <a:blip r:embed="rId2"/>
          <a:stretch>
            <a:fillRect/>
          </a:stretch>
        </p:blipFill>
        <p:spPr>
          <a:xfrm>
            <a:off x="437881" y="1425966"/>
            <a:ext cx="5603404" cy="5245291"/>
          </a:xfrm>
          <a:prstGeom prst="rect">
            <a:avLst/>
          </a:prstGeom>
        </p:spPr>
      </p:pic>
      <p:pic>
        <p:nvPicPr>
          <p:cNvPr id="10" name="图片 9"/>
          <p:cNvPicPr>
            <a:picLocks noChangeAspect="1"/>
          </p:cNvPicPr>
          <p:nvPr/>
        </p:nvPicPr>
        <p:blipFill>
          <a:blip r:embed="rId3"/>
          <a:stretch>
            <a:fillRect/>
          </a:stretch>
        </p:blipFill>
        <p:spPr>
          <a:xfrm>
            <a:off x="6182953" y="1780637"/>
            <a:ext cx="5789054" cy="1390135"/>
          </a:xfrm>
          <a:prstGeom prst="rect">
            <a:avLst/>
          </a:prstGeom>
        </p:spPr>
      </p:pic>
      <p:pic>
        <p:nvPicPr>
          <p:cNvPr id="11" name="图片 10"/>
          <p:cNvPicPr>
            <a:picLocks noChangeAspect="1"/>
          </p:cNvPicPr>
          <p:nvPr/>
        </p:nvPicPr>
        <p:blipFill>
          <a:blip r:embed="rId4"/>
          <a:stretch>
            <a:fillRect/>
          </a:stretch>
        </p:blipFill>
        <p:spPr>
          <a:xfrm>
            <a:off x="7047582" y="3370989"/>
            <a:ext cx="4924425" cy="1133475"/>
          </a:xfrm>
          <a:prstGeom prst="rect">
            <a:avLst/>
          </a:prstGeom>
        </p:spPr>
      </p:pic>
      <p:pic>
        <p:nvPicPr>
          <p:cNvPr id="12" name="图片 11"/>
          <p:cNvPicPr>
            <a:picLocks noChangeAspect="1"/>
          </p:cNvPicPr>
          <p:nvPr/>
        </p:nvPicPr>
        <p:blipFill rotWithShape="1">
          <a:blip r:embed="rId5"/>
          <a:srcRect t="-316" b="85355"/>
          <a:stretch/>
        </p:blipFill>
        <p:spPr>
          <a:xfrm>
            <a:off x="7047582" y="4704681"/>
            <a:ext cx="4419600" cy="682580"/>
          </a:xfrm>
          <a:prstGeom prst="rect">
            <a:avLst/>
          </a:prstGeom>
        </p:spPr>
      </p:pic>
      <p:pic>
        <p:nvPicPr>
          <p:cNvPr id="13" name="图片 12"/>
          <p:cNvPicPr>
            <a:picLocks noChangeAspect="1"/>
          </p:cNvPicPr>
          <p:nvPr/>
        </p:nvPicPr>
        <p:blipFill>
          <a:blip r:embed="rId6"/>
          <a:stretch>
            <a:fillRect/>
          </a:stretch>
        </p:blipFill>
        <p:spPr>
          <a:xfrm>
            <a:off x="7047582" y="5387261"/>
            <a:ext cx="2667000" cy="1200150"/>
          </a:xfrm>
          <a:prstGeom prst="rect">
            <a:avLst/>
          </a:prstGeom>
        </p:spPr>
      </p:pic>
      <p:cxnSp>
        <p:nvCxnSpPr>
          <p:cNvPr id="14" name="肘形连接符 13"/>
          <p:cNvCxnSpPr/>
          <p:nvPr/>
        </p:nvCxnSpPr>
        <p:spPr>
          <a:xfrm flipV="1">
            <a:off x="5215944" y="4045406"/>
            <a:ext cx="1831638" cy="1698571"/>
          </a:xfrm>
          <a:prstGeom prst="bent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p:cNvCxnSpPr>
            <a:endCxn id="13" idx="1"/>
          </p:cNvCxnSpPr>
          <p:nvPr/>
        </p:nvCxnSpPr>
        <p:spPr>
          <a:xfrm flipV="1">
            <a:off x="4816699" y="5987336"/>
            <a:ext cx="2230883" cy="431058"/>
          </a:xfrm>
          <a:prstGeom prst="bent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p:cNvPicPr>
            <a:picLocks noChangeAspect="1"/>
          </p:cNvPicPr>
          <p:nvPr/>
        </p:nvPicPr>
        <p:blipFill>
          <a:blip r:embed="rId7"/>
          <a:stretch>
            <a:fillRect/>
          </a:stretch>
        </p:blipFill>
        <p:spPr>
          <a:xfrm>
            <a:off x="10420103" y="4664797"/>
            <a:ext cx="1251128" cy="1993581"/>
          </a:xfrm>
          <a:prstGeom prst="rect">
            <a:avLst/>
          </a:prstGeom>
          <a:effectLst>
            <a:softEdge rad="63500"/>
          </a:effectLst>
        </p:spPr>
      </p:pic>
    </p:spTree>
    <p:extLst>
      <p:ext uri="{BB962C8B-B14F-4D97-AF65-F5344CB8AC3E}">
        <p14:creationId xmlns:p14="http://schemas.microsoft.com/office/powerpoint/2010/main" val="2556660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矩形 3"/>
          <p:cNvSpPr/>
          <p:nvPr/>
        </p:nvSpPr>
        <p:spPr>
          <a:xfrm>
            <a:off x="842648" y="457200"/>
            <a:ext cx="2635658" cy="584775"/>
          </a:xfrm>
          <a:prstGeom prst="rect">
            <a:avLst/>
          </a:prstGeom>
        </p:spPr>
        <p:txBody>
          <a:bodyPr wrap="none">
            <a:spAutoFit/>
          </a:bodyPr>
          <a:lstStyle/>
          <a:p>
            <a:r>
              <a:rPr lang="zh-CN" altLang="en-US" sz="32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打印效果一览</a:t>
            </a:r>
            <a:endParaRPr lang="zh-CN" altLang="en-US" sz="3200" dirty="0">
              <a:solidFill>
                <a:schemeClr val="bg1"/>
              </a:solidFill>
              <a:latin typeface="华文仿宋" panose="02010600040101010101" pitchFamily="2" charset="-122"/>
              <a:ea typeface="华文仿宋" panose="02010600040101010101" pitchFamily="2" charset="-122"/>
            </a:endParaRPr>
          </a:p>
        </p:txBody>
      </p:sp>
      <p:pic>
        <p:nvPicPr>
          <p:cNvPr id="9218" name="Picture 2" descr="print"/>
          <p:cNvPicPr>
            <a:picLocks noChangeAspect="1" noChangeArrowheads="1"/>
          </p:cNvPicPr>
          <p:nvPr/>
        </p:nvPicPr>
        <p:blipFill>
          <a:blip r:embed="rId2" cstate="print">
            <a:extLst>
              <a:ext uri="{28A0092B-C50C-407E-A947-70E740481C1C}">
                <a14:useLocalDpi xmlns:a14="http://schemas.microsoft.com/office/drawing/2010/main" val="0"/>
              </a:ext>
            </a:extLst>
          </a:blip>
          <a:srcRect r="2350" b="70038"/>
          <a:stretch>
            <a:fillRect/>
          </a:stretch>
        </p:blipFill>
        <p:spPr bwMode="auto">
          <a:xfrm>
            <a:off x="556637" y="2395969"/>
            <a:ext cx="2187108" cy="3273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print"/>
          <p:cNvPicPr>
            <a:picLocks noChangeAspect="1" noChangeArrowheads="1"/>
          </p:cNvPicPr>
          <p:nvPr/>
        </p:nvPicPr>
        <p:blipFill>
          <a:blip r:embed="rId3" cstate="print">
            <a:extLst>
              <a:ext uri="{28A0092B-C50C-407E-A947-70E740481C1C}">
                <a14:useLocalDpi xmlns:a14="http://schemas.microsoft.com/office/drawing/2010/main" val="0"/>
              </a:ext>
            </a:extLst>
          </a:blip>
          <a:srcRect t="29897" r="-252" b="40207"/>
          <a:stretch>
            <a:fillRect/>
          </a:stretch>
        </p:blipFill>
        <p:spPr bwMode="auto">
          <a:xfrm rot="-5400000">
            <a:off x="3606038" y="2216137"/>
            <a:ext cx="2808679" cy="40981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Picture 5" descr="print"/>
          <p:cNvPicPr>
            <a:picLocks noChangeAspect="1" noChangeArrowheads="1"/>
          </p:cNvPicPr>
          <p:nvPr/>
        </p:nvPicPr>
        <p:blipFill>
          <a:blip r:embed="rId4" cstate="print">
            <a:extLst>
              <a:ext uri="{28A0092B-C50C-407E-A947-70E740481C1C}">
                <a14:useLocalDpi xmlns:a14="http://schemas.microsoft.com/office/drawing/2010/main" val="0"/>
              </a:ext>
            </a:extLst>
          </a:blip>
          <a:srcRect t="59793"/>
          <a:stretch>
            <a:fillRect/>
          </a:stretch>
        </p:blipFill>
        <p:spPr bwMode="auto">
          <a:xfrm>
            <a:off x="7232164" y="1882269"/>
            <a:ext cx="2181818" cy="3787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640648" y="342268"/>
            <a:ext cx="1298394" cy="6342971"/>
          </a:xfrm>
          <a:prstGeom prst="rect">
            <a:avLst/>
          </a:prstGeom>
        </p:spPr>
      </p:pic>
      <p:sp>
        <p:nvSpPr>
          <p:cNvPr id="12" name="矩形 11"/>
          <p:cNvSpPr/>
          <p:nvPr/>
        </p:nvSpPr>
        <p:spPr>
          <a:xfrm>
            <a:off x="876422" y="5669576"/>
            <a:ext cx="8535907" cy="1015663"/>
          </a:xfrm>
          <a:prstGeom prst="rect">
            <a:avLst/>
          </a:prstGeom>
        </p:spPr>
        <p:txBody>
          <a:bodyPr wrap="square">
            <a:spAutoFit/>
          </a:bodyPr>
          <a:lstStyle/>
          <a:p>
            <a:pPr indent="304800" algn="just">
              <a:lnSpc>
                <a:spcPct val="125000"/>
              </a:lnSpc>
              <a:spcAft>
                <a:spcPts val="0"/>
              </a:spcAft>
            </a:pPr>
            <a:r>
              <a:rPr lang="zh-CN" altLang="zh-CN" sz="24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第一部分是错题的题目部分，第二部分是错题的错误重现，第三部分可以根据个人需要添加一些举一反三的题目。</a:t>
            </a:r>
          </a:p>
        </p:txBody>
      </p:sp>
      <p:cxnSp>
        <p:nvCxnSpPr>
          <p:cNvPr id="19" name="肘形连接符 18"/>
          <p:cNvCxnSpPr/>
          <p:nvPr/>
        </p:nvCxnSpPr>
        <p:spPr>
          <a:xfrm rot="10800000" flipV="1">
            <a:off x="1650192" y="1380305"/>
            <a:ext cx="8990457" cy="1047765"/>
          </a:xfrm>
          <a:prstGeom prst="bentConnector3">
            <a:avLst>
              <a:gd name="adj1" fmla="val 99957"/>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肘形连接符 23"/>
          <p:cNvCxnSpPr/>
          <p:nvPr/>
        </p:nvCxnSpPr>
        <p:spPr>
          <a:xfrm rot="10800000">
            <a:off x="5012493" y="2911742"/>
            <a:ext cx="5652693" cy="747354"/>
          </a:xfrm>
          <a:prstGeom prst="bentConnector4">
            <a:avLst>
              <a:gd name="adj1" fmla="val 18785"/>
              <a:gd name="adj2" fmla="val 254739"/>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p:cNvCxnSpPr/>
          <p:nvPr/>
        </p:nvCxnSpPr>
        <p:spPr>
          <a:xfrm rot="10800000">
            <a:off x="9412330" y="4763698"/>
            <a:ext cx="1228319" cy="1087282"/>
          </a:xfrm>
          <a:prstGeom prst="bent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5426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矩形 3"/>
          <p:cNvSpPr/>
          <p:nvPr/>
        </p:nvSpPr>
        <p:spPr>
          <a:xfrm>
            <a:off x="456282" y="251138"/>
            <a:ext cx="1826141" cy="584775"/>
          </a:xfrm>
          <a:prstGeom prst="rect">
            <a:avLst/>
          </a:prstGeom>
        </p:spPr>
        <p:txBody>
          <a:bodyPr wrap="none">
            <a:spAutoFit/>
          </a:bodyPr>
          <a:lstStyle/>
          <a:p>
            <a:r>
              <a:rPr lang="zh-CN" altLang="en-US" sz="32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测试用例</a:t>
            </a:r>
            <a:endParaRPr lang="zh-CN" altLang="en-US" sz="3200" dirty="0">
              <a:solidFill>
                <a:schemeClr val="bg1"/>
              </a:solidFill>
              <a:latin typeface="华文仿宋" panose="02010600040101010101" pitchFamily="2" charset="-122"/>
              <a:ea typeface="华文仿宋" panose="02010600040101010101" pitchFamily="2" charset="-122"/>
            </a:endParaRPr>
          </a:p>
        </p:txBody>
      </p:sp>
      <p:graphicFrame>
        <p:nvGraphicFramePr>
          <p:cNvPr id="6" name="表格 5"/>
          <p:cNvGraphicFramePr>
            <a:graphicFrameLocks noGrp="1"/>
          </p:cNvGraphicFramePr>
          <p:nvPr>
            <p:extLst>
              <p:ext uri="{D42A27DB-BD31-4B8C-83A1-F6EECF244321}">
                <p14:modId xmlns:p14="http://schemas.microsoft.com/office/powerpoint/2010/main" val="3195111117"/>
              </p:ext>
            </p:extLst>
          </p:nvPr>
        </p:nvGraphicFramePr>
        <p:xfrm>
          <a:off x="2614412" y="362596"/>
          <a:ext cx="9092484" cy="6327138"/>
        </p:xfrm>
        <a:graphic>
          <a:graphicData uri="http://schemas.openxmlformats.org/drawingml/2006/table">
            <a:tbl>
              <a:tblPr firstRow="1" firstCol="1" bandRow="1">
                <a:tableStyleId>{5C22544A-7EE6-4342-B048-85BDC9FD1C3A}</a:tableStyleId>
              </a:tblPr>
              <a:tblGrid>
                <a:gridCol w="1279154"/>
                <a:gridCol w="3320423"/>
                <a:gridCol w="2176777"/>
                <a:gridCol w="2316130"/>
              </a:tblGrid>
              <a:tr h="209298">
                <a:tc>
                  <a:txBody>
                    <a:bodyPr/>
                    <a:lstStyle/>
                    <a:p>
                      <a:pPr algn="ctr">
                        <a:lnSpc>
                          <a:spcPct val="125000"/>
                        </a:lnSpc>
                        <a:spcBef>
                          <a:spcPts val="1300"/>
                        </a:spcBef>
                        <a:spcAft>
                          <a:spcPts val="1300"/>
                        </a:spcAft>
                      </a:pPr>
                      <a:r>
                        <a:rPr lang="zh-CN" sz="1150" kern="100" baseline="0" dirty="0">
                          <a:effectLst/>
                        </a:rPr>
                        <a:t>用例名称</a:t>
                      </a:r>
                      <a:r>
                        <a:rPr lang="en-US" sz="1150" kern="100" baseline="0" dirty="0">
                          <a:effectLst/>
                        </a:rPr>
                        <a:t>:</a:t>
                      </a:r>
                      <a:endParaRPr lang="zh-CN" sz="1150" kern="100" baseline="0" dirty="0">
                        <a:effectLst/>
                        <a:latin typeface="Times New Roman" panose="02020603050405020304" pitchFamily="18" charset="0"/>
                        <a:ea typeface="宋体" panose="02010600030101010101" pitchFamily="2" charset="-122"/>
                      </a:endParaRPr>
                    </a:p>
                  </a:txBody>
                  <a:tcPr marL="40656" marR="40656" marT="0" marB="0"/>
                </a:tc>
                <a:tc>
                  <a:txBody>
                    <a:bodyPr/>
                    <a:lstStyle/>
                    <a:p>
                      <a:pPr algn="ctr">
                        <a:lnSpc>
                          <a:spcPct val="125000"/>
                        </a:lnSpc>
                        <a:spcBef>
                          <a:spcPts val="1300"/>
                        </a:spcBef>
                        <a:spcAft>
                          <a:spcPts val="1300"/>
                        </a:spcAft>
                      </a:pPr>
                      <a:r>
                        <a:rPr lang="zh-CN" sz="1150" kern="100" baseline="0">
                          <a:effectLst/>
                        </a:rPr>
                        <a:t>测试步骤</a:t>
                      </a:r>
                      <a:r>
                        <a:rPr lang="en-US" sz="1150" kern="100" baseline="0">
                          <a:effectLst/>
                        </a:rPr>
                        <a:t>:</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gn="ctr">
                        <a:lnSpc>
                          <a:spcPct val="125000"/>
                        </a:lnSpc>
                        <a:spcBef>
                          <a:spcPts val="1300"/>
                        </a:spcBef>
                        <a:spcAft>
                          <a:spcPts val="1300"/>
                        </a:spcAft>
                      </a:pPr>
                      <a:r>
                        <a:rPr lang="zh-CN" sz="1150" kern="100" baseline="0">
                          <a:effectLst/>
                        </a:rPr>
                        <a:t>期望结果</a:t>
                      </a:r>
                      <a:r>
                        <a:rPr lang="en-US" sz="1150" kern="100" baseline="0">
                          <a:effectLst/>
                        </a:rPr>
                        <a:t>:</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gn="ctr">
                        <a:lnSpc>
                          <a:spcPct val="125000"/>
                        </a:lnSpc>
                        <a:spcBef>
                          <a:spcPts val="1300"/>
                        </a:spcBef>
                        <a:spcAft>
                          <a:spcPts val="1300"/>
                        </a:spcAft>
                      </a:pPr>
                      <a:r>
                        <a:rPr lang="zh-CN" sz="1150" kern="100" baseline="0">
                          <a:effectLst/>
                        </a:rPr>
                        <a:t>执行结果</a:t>
                      </a:r>
                      <a:r>
                        <a:rPr lang="en-US" sz="1150" kern="100" baseline="0">
                          <a:effectLst/>
                        </a:rPr>
                        <a:t>:</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r>
              <a:tr h="1437687">
                <a:tc>
                  <a:txBody>
                    <a:bodyPr/>
                    <a:lstStyle/>
                    <a:p>
                      <a:pPr algn="ctr">
                        <a:lnSpc>
                          <a:spcPct val="125000"/>
                        </a:lnSpc>
                        <a:spcBef>
                          <a:spcPts val="1300"/>
                        </a:spcBef>
                        <a:spcAft>
                          <a:spcPts val="1300"/>
                        </a:spcAft>
                      </a:pPr>
                      <a:r>
                        <a:rPr lang="zh-CN" sz="1150" kern="100" baseline="0">
                          <a:effectLst/>
                        </a:rPr>
                        <a:t>图片获取</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nSpc>
                          <a:spcPct val="125000"/>
                        </a:lnSpc>
                        <a:spcBef>
                          <a:spcPts val="1300"/>
                        </a:spcBef>
                        <a:spcAft>
                          <a:spcPts val="1300"/>
                        </a:spcAft>
                      </a:pPr>
                      <a:r>
                        <a:rPr lang="en-US" sz="1150" kern="100" baseline="0">
                          <a:effectLst/>
                        </a:rPr>
                        <a:t>1.</a:t>
                      </a:r>
                      <a:r>
                        <a:rPr lang="zh-CN" sz="1150" kern="100" baseline="0">
                          <a:effectLst/>
                        </a:rPr>
                        <a:t>用户可以选择从文件夹中获取图片，点击“</a:t>
                      </a:r>
                      <a:r>
                        <a:rPr lang="en-US" sz="1150" kern="100" baseline="0">
                          <a:effectLst/>
                        </a:rPr>
                        <a:t>Find from a folder</a:t>
                      </a:r>
                      <a:r>
                        <a:rPr lang="zh-CN" sz="1150" kern="100" baseline="0">
                          <a:effectLst/>
                        </a:rPr>
                        <a:t>”按钮，然后选择自己需要的图片。</a:t>
                      </a:r>
                    </a:p>
                    <a:p>
                      <a:pPr>
                        <a:lnSpc>
                          <a:spcPct val="125000"/>
                        </a:lnSpc>
                        <a:spcBef>
                          <a:spcPts val="1300"/>
                        </a:spcBef>
                        <a:spcAft>
                          <a:spcPts val="1300"/>
                        </a:spcAft>
                      </a:pPr>
                      <a:r>
                        <a:rPr lang="en-US" sz="1150" kern="100" baseline="0">
                          <a:effectLst/>
                        </a:rPr>
                        <a:t>2.</a:t>
                      </a:r>
                      <a:r>
                        <a:rPr lang="zh-CN" sz="1150" kern="100" baseline="0">
                          <a:effectLst/>
                        </a:rPr>
                        <a:t>用户也可以打开摄像头，点击“</a:t>
                      </a:r>
                      <a:r>
                        <a:rPr lang="en-US" sz="1150" kern="100" baseline="0">
                          <a:effectLst/>
                        </a:rPr>
                        <a:t>openCamera</a:t>
                      </a:r>
                      <a:r>
                        <a:rPr lang="zh-CN" sz="1150" kern="100" baseline="0">
                          <a:effectLst/>
                        </a:rPr>
                        <a:t>”按钮，调整好摄像头位置后，点击主界面的“</a:t>
                      </a:r>
                      <a:r>
                        <a:rPr lang="en-US" sz="1150" kern="100" baseline="0">
                          <a:effectLst/>
                        </a:rPr>
                        <a:t>Screenshot</a:t>
                      </a:r>
                      <a:r>
                        <a:rPr lang="zh-CN" sz="1150" kern="100" baseline="0">
                          <a:effectLst/>
                        </a:rPr>
                        <a:t>”按钮。</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nSpc>
                          <a:spcPct val="125000"/>
                        </a:lnSpc>
                        <a:spcBef>
                          <a:spcPts val="1300"/>
                        </a:spcBef>
                        <a:spcAft>
                          <a:spcPts val="1300"/>
                        </a:spcAft>
                      </a:pPr>
                      <a:r>
                        <a:rPr lang="en-US" sz="1150" kern="100" baseline="0">
                          <a:effectLst/>
                        </a:rPr>
                        <a:t>1.</a:t>
                      </a:r>
                      <a:r>
                        <a:rPr lang="zh-CN" sz="1150" kern="100" baseline="0">
                          <a:effectLst/>
                        </a:rPr>
                        <a:t>利用</a:t>
                      </a:r>
                      <a:r>
                        <a:rPr lang="en-US" sz="1150" kern="100" baseline="0">
                          <a:effectLst/>
                        </a:rPr>
                        <a:t>QMessage</a:t>
                      </a:r>
                      <a:r>
                        <a:rPr lang="zh-CN" sz="1150" kern="100" baseline="0">
                          <a:effectLst/>
                        </a:rPr>
                        <a:t>提示框获取选择的图片路径。</a:t>
                      </a:r>
                    </a:p>
                    <a:p>
                      <a:pPr>
                        <a:lnSpc>
                          <a:spcPct val="125000"/>
                        </a:lnSpc>
                        <a:spcBef>
                          <a:spcPts val="1300"/>
                        </a:spcBef>
                        <a:spcAft>
                          <a:spcPts val="1300"/>
                        </a:spcAft>
                      </a:pPr>
                      <a:r>
                        <a:rPr lang="en-US" sz="1150" kern="100" baseline="0">
                          <a:effectLst/>
                        </a:rPr>
                        <a:t>2.</a:t>
                      </a:r>
                      <a:r>
                        <a:rPr lang="zh-CN" sz="1150" kern="100" baseline="0">
                          <a:effectLst/>
                        </a:rPr>
                        <a:t>从预想的文件夹中获取到图片</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gn="ctr">
                        <a:lnSpc>
                          <a:spcPct val="125000"/>
                        </a:lnSpc>
                        <a:spcBef>
                          <a:spcPts val="1300"/>
                        </a:spcBef>
                        <a:spcAft>
                          <a:spcPts val="1300"/>
                        </a:spcAft>
                      </a:pPr>
                      <a:r>
                        <a:rPr lang="en-US" sz="1150" kern="100" baseline="0">
                          <a:effectLst/>
                        </a:rPr>
                        <a:t>Pass</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r>
              <a:tr h="575004">
                <a:tc>
                  <a:txBody>
                    <a:bodyPr/>
                    <a:lstStyle/>
                    <a:p>
                      <a:pPr algn="ctr">
                        <a:lnSpc>
                          <a:spcPct val="125000"/>
                        </a:lnSpc>
                        <a:spcBef>
                          <a:spcPts val="1300"/>
                        </a:spcBef>
                        <a:spcAft>
                          <a:spcPts val="1300"/>
                        </a:spcAft>
                      </a:pPr>
                      <a:r>
                        <a:rPr lang="zh-CN" sz="1150" kern="100" baseline="0">
                          <a:effectLst/>
                        </a:rPr>
                        <a:t>去噪</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nSpc>
                          <a:spcPct val="125000"/>
                        </a:lnSpc>
                        <a:spcBef>
                          <a:spcPts val="1300"/>
                        </a:spcBef>
                        <a:spcAft>
                          <a:spcPts val="1300"/>
                        </a:spcAft>
                      </a:pPr>
                      <a:r>
                        <a:rPr lang="zh-CN" sz="1150" kern="100" baseline="0" dirty="0">
                          <a:effectLst/>
                        </a:rPr>
                        <a:t>使用图像处理工具对获取到的图片加入椒盐噪声，并按下“</a:t>
                      </a:r>
                      <a:r>
                        <a:rPr lang="en-US" sz="1150" kern="100" baseline="0" dirty="0" err="1">
                          <a:effectLst/>
                        </a:rPr>
                        <a:t>Denoising</a:t>
                      </a:r>
                      <a:r>
                        <a:rPr lang="zh-CN" sz="1150" kern="100" baseline="0" dirty="0">
                          <a:effectLst/>
                        </a:rPr>
                        <a:t>”按钮，对图片进行去噪处理。</a:t>
                      </a:r>
                      <a:endParaRPr lang="zh-CN" sz="1150" kern="100" baseline="0" dirty="0">
                        <a:effectLst/>
                        <a:latin typeface="Times New Roman" panose="02020603050405020304" pitchFamily="18" charset="0"/>
                        <a:ea typeface="宋体" panose="02010600030101010101" pitchFamily="2" charset="-122"/>
                      </a:endParaRPr>
                    </a:p>
                  </a:txBody>
                  <a:tcPr marL="40656" marR="40656" marT="0" marB="0"/>
                </a:tc>
                <a:tc>
                  <a:txBody>
                    <a:bodyPr/>
                    <a:lstStyle/>
                    <a:p>
                      <a:pPr>
                        <a:lnSpc>
                          <a:spcPct val="125000"/>
                        </a:lnSpc>
                        <a:spcBef>
                          <a:spcPts val="1300"/>
                        </a:spcBef>
                        <a:spcAft>
                          <a:spcPts val="1300"/>
                        </a:spcAft>
                      </a:pPr>
                      <a:r>
                        <a:rPr lang="zh-CN" sz="1150" kern="100" baseline="0" dirty="0">
                          <a:effectLst/>
                        </a:rPr>
                        <a:t>得到去噪之后的图像。</a:t>
                      </a:r>
                      <a:endParaRPr lang="zh-CN" sz="1150" kern="100" baseline="0" dirty="0">
                        <a:effectLst/>
                        <a:latin typeface="Times New Roman" panose="02020603050405020304" pitchFamily="18" charset="0"/>
                        <a:ea typeface="宋体" panose="02010600030101010101" pitchFamily="2" charset="-122"/>
                      </a:endParaRPr>
                    </a:p>
                  </a:txBody>
                  <a:tcPr marL="40656" marR="40656" marT="0" marB="0"/>
                </a:tc>
                <a:tc>
                  <a:txBody>
                    <a:bodyPr/>
                    <a:lstStyle/>
                    <a:p>
                      <a:pPr algn="ctr">
                        <a:lnSpc>
                          <a:spcPct val="125000"/>
                        </a:lnSpc>
                        <a:spcBef>
                          <a:spcPts val="1300"/>
                        </a:spcBef>
                        <a:spcAft>
                          <a:spcPts val="1300"/>
                        </a:spcAft>
                      </a:pPr>
                      <a:r>
                        <a:rPr lang="en-US" sz="1150" kern="100" baseline="0">
                          <a:effectLst/>
                        </a:rPr>
                        <a:t>Pass</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r>
              <a:tr h="1441833">
                <a:tc>
                  <a:txBody>
                    <a:bodyPr/>
                    <a:lstStyle/>
                    <a:p>
                      <a:pPr algn="ctr">
                        <a:lnSpc>
                          <a:spcPct val="125000"/>
                        </a:lnSpc>
                        <a:spcBef>
                          <a:spcPts val="1300"/>
                        </a:spcBef>
                        <a:spcAft>
                          <a:spcPts val="1300"/>
                        </a:spcAft>
                      </a:pPr>
                      <a:r>
                        <a:rPr lang="zh-CN" sz="1150" kern="100" baseline="0">
                          <a:effectLst/>
                        </a:rPr>
                        <a:t>去笔墨</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nSpc>
                          <a:spcPct val="125000"/>
                        </a:lnSpc>
                        <a:spcBef>
                          <a:spcPts val="1300"/>
                        </a:spcBef>
                        <a:spcAft>
                          <a:spcPts val="1300"/>
                        </a:spcAft>
                      </a:pPr>
                      <a:r>
                        <a:rPr lang="en-US" sz="1150" kern="100" baseline="0" dirty="0">
                          <a:effectLst/>
                        </a:rPr>
                        <a:t>1.</a:t>
                      </a:r>
                      <a:r>
                        <a:rPr lang="zh-CN" sz="1150" kern="100" baseline="0" dirty="0">
                          <a:effectLst/>
                        </a:rPr>
                        <a:t>点击“</a:t>
                      </a:r>
                      <a:r>
                        <a:rPr lang="en-US" sz="1150" kern="100" baseline="0" dirty="0">
                          <a:effectLst/>
                        </a:rPr>
                        <a:t>red</a:t>
                      </a:r>
                      <a:r>
                        <a:rPr lang="zh-CN" sz="1150" kern="100" baseline="0" dirty="0">
                          <a:effectLst/>
                        </a:rPr>
                        <a:t>”按钮，去除红色笔墨。</a:t>
                      </a:r>
                    </a:p>
                    <a:p>
                      <a:pPr>
                        <a:lnSpc>
                          <a:spcPct val="125000"/>
                        </a:lnSpc>
                        <a:spcBef>
                          <a:spcPts val="1300"/>
                        </a:spcBef>
                        <a:spcAft>
                          <a:spcPts val="1300"/>
                        </a:spcAft>
                      </a:pPr>
                      <a:r>
                        <a:rPr lang="en-US" sz="1150" kern="100" baseline="0" dirty="0">
                          <a:effectLst/>
                        </a:rPr>
                        <a:t>2.</a:t>
                      </a:r>
                      <a:r>
                        <a:rPr lang="zh-CN" sz="1150" kern="100" baseline="0" dirty="0">
                          <a:effectLst/>
                        </a:rPr>
                        <a:t>点击“</a:t>
                      </a:r>
                      <a:r>
                        <a:rPr lang="en-US" sz="1150" kern="100" baseline="0" dirty="0">
                          <a:effectLst/>
                        </a:rPr>
                        <a:t>blue</a:t>
                      </a:r>
                      <a:r>
                        <a:rPr lang="zh-CN" sz="1150" kern="100" baseline="0" dirty="0">
                          <a:effectLst/>
                        </a:rPr>
                        <a:t>”按钮，去除蓝色笔墨。</a:t>
                      </a:r>
                    </a:p>
                    <a:p>
                      <a:pPr>
                        <a:lnSpc>
                          <a:spcPct val="125000"/>
                        </a:lnSpc>
                        <a:spcBef>
                          <a:spcPts val="1300"/>
                        </a:spcBef>
                        <a:spcAft>
                          <a:spcPts val="1300"/>
                        </a:spcAft>
                      </a:pPr>
                      <a:r>
                        <a:rPr lang="en-US" sz="1150" kern="100" baseline="0" dirty="0">
                          <a:effectLst/>
                        </a:rPr>
                        <a:t>3.</a:t>
                      </a:r>
                      <a:r>
                        <a:rPr lang="zh-CN" sz="1150" kern="100" baseline="0" dirty="0">
                          <a:effectLst/>
                        </a:rPr>
                        <a:t>使用图像处理工具，用矩形将答案框选出来，并选择去除这部分内容。</a:t>
                      </a:r>
                      <a:endParaRPr lang="zh-CN" sz="1150" kern="100" baseline="0" dirty="0">
                        <a:effectLst/>
                        <a:latin typeface="Times New Roman" panose="02020603050405020304" pitchFamily="18" charset="0"/>
                        <a:ea typeface="宋体" panose="02010600030101010101" pitchFamily="2" charset="-122"/>
                      </a:endParaRPr>
                    </a:p>
                  </a:txBody>
                  <a:tcPr marL="40656" marR="40656" marT="0" marB="0"/>
                </a:tc>
                <a:tc>
                  <a:txBody>
                    <a:bodyPr/>
                    <a:lstStyle/>
                    <a:p>
                      <a:pPr>
                        <a:lnSpc>
                          <a:spcPct val="125000"/>
                        </a:lnSpc>
                        <a:spcBef>
                          <a:spcPts val="1300"/>
                        </a:spcBef>
                        <a:spcAft>
                          <a:spcPts val="1300"/>
                        </a:spcAft>
                      </a:pPr>
                      <a:r>
                        <a:rPr lang="en-US" sz="1150" kern="100" baseline="0" dirty="0">
                          <a:effectLst/>
                        </a:rPr>
                        <a:t>1.</a:t>
                      </a:r>
                      <a:r>
                        <a:rPr lang="zh-CN" sz="1150" kern="100" baseline="0" dirty="0">
                          <a:effectLst/>
                        </a:rPr>
                        <a:t>得到去红色笔墨之后的图片。</a:t>
                      </a:r>
                    </a:p>
                    <a:p>
                      <a:pPr>
                        <a:lnSpc>
                          <a:spcPct val="125000"/>
                        </a:lnSpc>
                        <a:spcBef>
                          <a:spcPts val="1300"/>
                        </a:spcBef>
                        <a:spcAft>
                          <a:spcPts val="1300"/>
                        </a:spcAft>
                      </a:pPr>
                      <a:r>
                        <a:rPr lang="en-US" sz="1150" kern="100" baseline="0" dirty="0">
                          <a:effectLst/>
                        </a:rPr>
                        <a:t>2.</a:t>
                      </a:r>
                      <a:r>
                        <a:rPr lang="zh-CN" sz="1150" kern="100" baseline="0" dirty="0">
                          <a:effectLst/>
                        </a:rPr>
                        <a:t>得到去蓝色笔墨之后的图片。</a:t>
                      </a:r>
                    </a:p>
                    <a:p>
                      <a:pPr>
                        <a:lnSpc>
                          <a:spcPct val="125000"/>
                        </a:lnSpc>
                        <a:spcBef>
                          <a:spcPts val="1300"/>
                        </a:spcBef>
                        <a:spcAft>
                          <a:spcPts val="1300"/>
                        </a:spcAft>
                      </a:pPr>
                      <a:r>
                        <a:rPr lang="en-US" sz="1150" kern="100" baseline="0" dirty="0">
                          <a:effectLst/>
                        </a:rPr>
                        <a:t>3.</a:t>
                      </a:r>
                      <a:r>
                        <a:rPr lang="zh-CN" sz="1150" kern="100" baseline="0" dirty="0">
                          <a:effectLst/>
                        </a:rPr>
                        <a:t>得到去除答案部分的内容。</a:t>
                      </a:r>
                      <a:endParaRPr lang="zh-CN" sz="1150" kern="100" baseline="0" dirty="0">
                        <a:effectLst/>
                        <a:latin typeface="Times New Roman" panose="02020603050405020304" pitchFamily="18" charset="0"/>
                        <a:ea typeface="宋体" panose="02010600030101010101" pitchFamily="2" charset="-122"/>
                      </a:endParaRPr>
                    </a:p>
                  </a:txBody>
                  <a:tcPr marL="40656" marR="40656" marT="0" marB="0"/>
                </a:tc>
                <a:tc>
                  <a:txBody>
                    <a:bodyPr/>
                    <a:lstStyle/>
                    <a:p>
                      <a:pPr algn="ctr">
                        <a:lnSpc>
                          <a:spcPct val="125000"/>
                        </a:lnSpc>
                        <a:spcBef>
                          <a:spcPts val="1300"/>
                        </a:spcBef>
                        <a:spcAft>
                          <a:spcPts val="1300"/>
                        </a:spcAft>
                      </a:pPr>
                      <a:r>
                        <a:rPr lang="en-US" sz="1150" kern="100" baseline="0" dirty="0">
                          <a:effectLst/>
                        </a:rPr>
                        <a:t>Pass</a:t>
                      </a:r>
                      <a:endParaRPr lang="zh-CN" sz="1150" kern="100" baseline="0" dirty="0">
                        <a:effectLst/>
                        <a:latin typeface="Times New Roman" panose="02020603050405020304" pitchFamily="18" charset="0"/>
                        <a:ea typeface="宋体" panose="02010600030101010101" pitchFamily="2" charset="-122"/>
                      </a:endParaRPr>
                    </a:p>
                  </a:txBody>
                  <a:tcPr marL="40656" marR="40656" marT="0" marB="0"/>
                </a:tc>
              </a:tr>
              <a:tr h="418597">
                <a:tc>
                  <a:txBody>
                    <a:bodyPr/>
                    <a:lstStyle/>
                    <a:p>
                      <a:pPr algn="ctr">
                        <a:lnSpc>
                          <a:spcPct val="125000"/>
                        </a:lnSpc>
                        <a:spcBef>
                          <a:spcPts val="1300"/>
                        </a:spcBef>
                        <a:spcAft>
                          <a:spcPts val="1300"/>
                        </a:spcAft>
                      </a:pPr>
                      <a:r>
                        <a:rPr lang="zh-CN" sz="1150" kern="100" baseline="0">
                          <a:effectLst/>
                        </a:rPr>
                        <a:t>文字识别</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nSpc>
                          <a:spcPct val="125000"/>
                        </a:lnSpc>
                        <a:spcBef>
                          <a:spcPts val="1300"/>
                        </a:spcBef>
                        <a:spcAft>
                          <a:spcPts val="1300"/>
                        </a:spcAft>
                      </a:pPr>
                      <a:r>
                        <a:rPr lang="zh-CN" sz="1150" kern="100" baseline="0" dirty="0">
                          <a:effectLst/>
                        </a:rPr>
                        <a:t>采用去灰度图的思路，点击“</a:t>
                      </a:r>
                      <a:r>
                        <a:rPr lang="en-US" sz="1150" kern="100" baseline="0" dirty="0">
                          <a:effectLst/>
                        </a:rPr>
                        <a:t>Select the title section</a:t>
                      </a:r>
                      <a:r>
                        <a:rPr lang="zh-CN" sz="1150" kern="100" baseline="0" dirty="0">
                          <a:effectLst/>
                        </a:rPr>
                        <a:t>”。</a:t>
                      </a:r>
                      <a:endParaRPr lang="zh-CN" sz="1150" kern="100" baseline="0" dirty="0">
                        <a:effectLst/>
                        <a:latin typeface="Times New Roman" panose="02020603050405020304" pitchFamily="18" charset="0"/>
                        <a:ea typeface="宋体" panose="02010600030101010101" pitchFamily="2" charset="-122"/>
                      </a:endParaRPr>
                    </a:p>
                  </a:txBody>
                  <a:tcPr marL="40656" marR="40656" marT="0" marB="0"/>
                </a:tc>
                <a:tc>
                  <a:txBody>
                    <a:bodyPr/>
                    <a:lstStyle/>
                    <a:p>
                      <a:pPr>
                        <a:lnSpc>
                          <a:spcPct val="125000"/>
                        </a:lnSpc>
                        <a:spcBef>
                          <a:spcPts val="1300"/>
                        </a:spcBef>
                        <a:spcAft>
                          <a:spcPts val="1300"/>
                        </a:spcAft>
                      </a:pPr>
                      <a:r>
                        <a:rPr lang="zh-CN" sz="1150" kern="100" baseline="0">
                          <a:effectLst/>
                        </a:rPr>
                        <a:t>可以在文字框里得到识别出来的题目内容。</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gn="ctr">
                        <a:lnSpc>
                          <a:spcPct val="125000"/>
                        </a:lnSpc>
                        <a:spcBef>
                          <a:spcPts val="1300"/>
                        </a:spcBef>
                        <a:spcAft>
                          <a:spcPts val="1300"/>
                        </a:spcAft>
                      </a:pPr>
                      <a:r>
                        <a:rPr lang="en-US" sz="1150" kern="100" baseline="0">
                          <a:effectLst/>
                        </a:rPr>
                        <a:t>Pass</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r>
              <a:tr h="2069729">
                <a:tc>
                  <a:txBody>
                    <a:bodyPr/>
                    <a:lstStyle/>
                    <a:p>
                      <a:pPr algn="ctr">
                        <a:lnSpc>
                          <a:spcPct val="125000"/>
                        </a:lnSpc>
                        <a:spcBef>
                          <a:spcPts val="1300"/>
                        </a:spcBef>
                        <a:spcAft>
                          <a:spcPts val="1300"/>
                        </a:spcAft>
                      </a:pPr>
                      <a:r>
                        <a:rPr lang="zh-CN" sz="1150" kern="100" baseline="0">
                          <a:effectLst/>
                        </a:rPr>
                        <a:t>打印</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nSpc>
                          <a:spcPct val="125000"/>
                        </a:lnSpc>
                        <a:spcBef>
                          <a:spcPts val="1300"/>
                        </a:spcBef>
                        <a:spcAft>
                          <a:spcPts val="1300"/>
                        </a:spcAft>
                      </a:pPr>
                      <a:r>
                        <a:rPr lang="en-US" sz="1150" kern="100" baseline="0">
                          <a:effectLst/>
                        </a:rPr>
                        <a:t>1.</a:t>
                      </a:r>
                      <a:r>
                        <a:rPr lang="zh-CN" sz="1150" kern="100" baseline="0">
                          <a:effectLst/>
                        </a:rPr>
                        <a:t>首先获取模板图片，点击“</a:t>
                      </a:r>
                      <a:r>
                        <a:rPr lang="en-US" sz="1150" kern="100" baseline="0">
                          <a:effectLst/>
                        </a:rPr>
                        <a:t>Get the model picture</a:t>
                      </a:r>
                      <a:r>
                        <a:rPr lang="zh-CN" sz="1150" kern="100" baseline="0">
                          <a:effectLst/>
                        </a:rPr>
                        <a:t>”，从网络资源里获得一张背景图片。</a:t>
                      </a:r>
                    </a:p>
                    <a:p>
                      <a:pPr>
                        <a:lnSpc>
                          <a:spcPct val="125000"/>
                        </a:lnSpc>
                        <a:spcBef>
                          <a:spcPts val="1300"/>
                        </a:spcBef>
                        <a:spcAft>
                          <a:spcPts val="1300"/>
                        </a:spcAft>
                      </a:pPr>
                      <a:r>
                        <a:rPr lang="en-US" sz="1150" kern="100" baseline="0">
                          <a:effectLst/>
                        </a:rPr>
                        <a:t>2.</a:t>
                      </a:r>
                      <a:r>
                        <a:rPr lang="zh-CN" sz="1150" kern="100" baseline="0">
                          <a:effectLst/>
                        </a:rPr>
                        <a:t>点击“</a:t>
                      </a:r>
                      <a:r>
                        <a:rPr lang="en-US" sz="1150" kern="100" baseline="0">
                          <a:effectLst/>
                        </a:rPr>
                        <a:t>Get the final picture</a:t>
                      </a:r>
                      <a:r>
                        <a:rPr lang="zh-CN" sz="1150" kern="100" baseline="0">
                          <a:effectLst/>
                        </a:rPr>
                        <a:t>”，打开处理过后的图片文件夹</a:t>
                      </a:r>
                    </a:p>
                    <a:p>
                      <a:pPr>
                        <a:lnSpc>
                          <a:spcPct val="125000"/>
                        </a:lnSpc>
                        <a:spcBef>
                          <a:spcPts val="1300"/>
                        </a:spcBef>
                        <a:spcAft>
                          <a:spcPts val="1300"/>
                        </a:spcAft>
                      </a:pPr>
                      <a:r>
                        <a:rPr lang="en-US" sz="1150" kern="100" baseline="0">
                          <a:effectLst/>
                        </a:rPr>
                        <a:t>3.</a:t>
                      </a:r>
                      <a:r>
                        <a:rPr lang="zh-CN" sz="1150" kern="100" baseline="0">
                          <a:effectLst/>
                        </a:rPr>
                        <a:t>点击“</a:t>
                      </a:r>
                      <a:r>
                        <a:rPr lang="en-US" sz="1150" kern="100" baseline="0">
                          <a:effectLst/>
                        </a:rPr>
                        <a:t>documents editing</a:t>
                      </a:r>
                      <a:r>
                        <a:rPr lang="zh-CN" sz="1150" kern="100" baseline="0">
                          <a:effectLst/>
                        </a:rPr>
                        <a:t>”按钮，利用</a:t>
                      </a:r>
                      <a:r>
                        <a:rPr lang="en-US" sz="1150" kern="100" baseline="0">
                          <a:effectLst/>
                        </a:rPr>
                        <a:t>LibreOffice</a:t>
                      </a:r>
                      <a:r>
                        <a:rPr lang="zh-CN" sz="1150" kern="100" baseline="0">
                          <a:effectLst/>
                        </a:rPr>
                        <a:t>软件将图片、文字信息粘贴、复制进去。编辑好排版后，点击打印。</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nSpc>
                          <a:spcPct val="125000"/>
                        </a:lnSpc>
                        <a:spcBef>
                          <a:spcPts val="1300"/>
                        </a:spcBef>
                        <a:spcAft>
                          <a:spcPts val="1300"/>
                        </a:spcAft>
                      </a:pPr>
                      <a:r>
                        <a:rPr lang="en-US" sz="1150" kern="100" baseline="0">
                          <a:effectLst/>
                        </a:rPr>
                        <a:t>1.</a:t>
                      </a:r>
                      <a:r>
                        <a:rPr lang="zh-CN" sz="1150" kern="100" baseline="0">
                          <a:effectLst/>
                        </a:rPr>
                        <a:t>成功从预想的文件夹里获取到网络模板资源</a:t>
                      </a:r>
                    </a:p>
                    <a:p>
                      <a:pPr>
                        <a:lnSpc>
                          <a:spcPct val="125000"/>
                        </a:lnSpc>
                        <a:spcBef>
                          <a:spcPts val="1300"/>
                        </a:spcBef>
                        <a:spcAft>
                          <a:spcPts val="1300"/>
                        </a:spcAft>
                      </a:pPr>
                      <a:r>
                        <a:rPr lang="en-US" sz="1150" kern="100" baseline="0">
                          <a:effectLst/>
                        </a:rPr>
                        <a:t>2.</a:t>
                      </a:r>
                      <a:r>
                        <a:rPr lang="zh-CN" sz="1150" kern="100" baseline="0">
                          <a:effectLst/>
                        </a:rPr>
                        <a:t>成功打开处理过后的图片文件夹</a:t>
                      </a:r>
                    </a:p>
                    <a:p>
                      <a:pPr>
                        <a:lnSpc>
                          <a:spcPct val="125000"/>
                        </a:lnSpc>
                        <a:spcBef>
                          <a:spcPts val="1300"/>
                        </a:spcBef>
                        <a:spcAft>
                          <a:spcPts val="1300"/>
                        </a:spcAft>
                      </a:pPr>
                      <a:r>
                        <a:rPr lang="en-US" sz="1150" kern="100" baseline="0">
                          <a:effectLst/>
                        </a:rPr>
                        <a:t>3.</a:t>
                      </a:r>
                      <a:r>
                        <a:rPr lang="zh-CN" sz="1150" kern="100" baseline="0">
                          <a:effectLst/>
                        </a:rPr>
                        <a:t>成功打印出预想的错题小条。</a:t>
                      </a:r>
                      <a:endParaRPr lang="zh-CN" sz="1150" kern="100" baseline="0">
                        <a:effectLst/>
                        <a:latin typeface="Times New Roman" panose="02020603050405020304" pitchFamily="18" charset="0"/>
                        <a:ea typeface="宋体" panose="02010600030101010101" pitchFamily="2" charset="-122"/>
                      </a:endParaRPr>
                    </a:p>
                  </a:txBody>
                  <a:tcPr marL="40656" marR="40656" marT="0" marB="0"/>
                </a:tc>
                <a:tc>
                  <a:txBody>
                    <a:bodyPr/>
                    <a:lstStyle/>
                    <a:p>
                      <a:pPr algn="ctr">
                        <a:lnSpc>
                          <a:spcPct val="125000"/>
                        </a:lnSpc>
                        <a:spcBef>
                          <a:spcPts val="1300"/>
                        </a:spcBef>
                        <a:spcAft>
                          <a:spcPts val="1300"/>
                        </a:spcAft>
                      </a:pPr>
                      <a:r>
                        <a:rPr lang="en-US" sz="1150" kern="100" baseline="0" dirty="0">
                          <a:effectLst/>
                        </a:rPr>
                        <a:t>Pass</a:t>
                      </a:r>
                      <a:endParaRPr lang="zh-CN" sz="1150" kern="100" baseline="0" dirty="0">
                        <a:effectLst/>
                        <a:latin typeface="Times New Roman" panose="02020603050405020304" pitchFamily="18" charset="0"/>
                        <a:ea typeface="宋体" panose="02010600030101010101" pitchFamily="2" charset="-122"/>
                      </a:endParaRPr>
                    </a:p>
                  </a:txBody>
                  <a:tcPr marL="40656" marR="40656" marT="0" marB="0"/>
                </a:tc>
              </a:tr>
            </a:tbl>
          </a:graphicData>
        </a:graphic>
      </p:graphicFrame>
    </p:spTree>
    <p:extLst>
      <p:ext uri="{BB962C8B-B14F-4D97-AF65-F5344CB8AC3E}">
        <p14:creationId xmlns:p14="http://schemas.microsoft.com/office/powerpoint/2010/main" val="12498099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矩形 3"/>
          <p:cNvSpPr/>
          <p:nvPr/>
        </p:nvSpPr>
        <p:spPr>
          <a:xfrm>
            <a:off x="2916147" y="2968580"/>
            <a:ext cx="4472699" cy="1077218"/>
          </a:xfrm>
          <a:prstGeom prst="rect">
            <a:avLst/>
          </a:prstGeom>
        </p:spPr>
        <p:txBody>
          <a:bodyPr wrap="none">
            <a:spAutoFit/>
          </a:bodyPr>
          <a:lstStyle/>
          <a:p>
            <a:r>
              <a:rPr lang="zh-CN" altLang="en-US" sz="32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谢谢观看</a:t>
            </a:r>
            <a:r>
              <a:rPr lang="en-US" altLang="zh-CN" sz="32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a:t>
            </a:r>
          </a:p>
          <a:p>
            <a:r>
              <a:rPr lang="en-US" altLang="zh-CN" sz="3200" kern="100" dirty="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 </a:t>
            </a:r>
            <a:r>
              <a:rPr lang="en-US" altLang="zh-CN" sz="3200" kern="100" dirty="0" smtClean="0">
                <a:solidFill>
                  <a:schemeClr val="bg1"/>
                </a:solidFill>
                <a:latin typeface="华文仿宋" panose="02010600040101010101" pitchFamily="2" charset="-122"/>
                <a:ea typeface="华文仿宋" panose="02010600040101010101" pitchFamily="2" charset="-122"/>
                <a:cs typeface="Times New Roman" panose="02020603050405020304" pitchFamily="18" charset="0"/>
              </a:rPr>
              <a:t>      Thanks for watching~</a:t>
            </a:r>
            <a:endParaRPr lang="zh-CN" altLang="en-US" sz="3200" dirty="0">
              <a:solidFill>
                <a:schemeClr val="bg1"/>
              </a:solidFill>
              <a:latin typeface="华文仿宋" panose="02010600040101010101" pitchFamily="2" charset="-122"/>
              <a:ea typeface="华文仿宋" panose="02010600040101010101" pitchFamily="2" charset="-122"/>
            </a:endParaRPr>
          </a:p>
        </p:txBody>
      </p:sp>
      <p:pic>
        <p:nvPicPr>
          <p:cNvPr id="5" name="图片 4"/>
          <p:cNvPicPr>
            <a:picLocks noChangeAspect="1"/>
          </p:cNvPicPr>
          <p:nvPr/>
        </p:nvPicPr>
        <p:blipFill>
          <a:blip r:embed="rId2"/>
          <a:stretch>
            <a:fillRect/>
          </a:stretch>
        </p:blipFill>
        <p:spPr>
          <a:xfrm>
            <a:off x="7577473" y="1868889"/>
            <a:ext cx="2343150" cy="3276600"/>
          </a:xfrm>
          <a:prstGeom prst="rect">
            <a:avLst/>
          </a:prstGeom>
        </p:spPr>
      </p:pic>
    </p:spTree>
    <p:extLst>
      <p:ext uri="{BB962C8B-B14F-4D97-AF65-F5344CB8AC3E}">
        <p14:creationId xmlns:p14="http://schemas.microsoft.com/office/powerpoint/2010/main" val="139955321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流程图: 可选过程 8"/>
          <p:cNvSpPr/>
          <p:nvPr/>
        </p:nvSpPr>
        <p:spPr>
          <a:xfrm>
            <a:off x="186843" y="199921"/>
            <a:ext cx="6896537" cy="2598811"/>
          </a:xfrm>
          <a:prstGeom prst="flowChartAlternateProcess">
            <a:avLst/>
          </a:prstGeom>
          <a:solidFill>
            <a:schemeClr val="tx1"/>
          </a:solidFill>
          <a:effectLst>
            <a:outerShdw blurRad="50800" dist="50800" dir="5400000" algn="ctr" rotWithShape="0">
              <a:srgbClr val="00B05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stretch>
            <a:fillRect/>
          </a:stretch>
        </p:blipFill>
        <p:spPr>
          <a:xfrm>
            <a:off x="418227" y="285940"/>
            <a:ext cx="6433767" cy="2426772"/>
          </a:xfrm>
          <a:prstGeom prst="rect">
            <a:avLst/>
          </a:prstGeom>
          <a:ln>
            <a:noFill/>
          </a:ln>
          <a:effectLst>
            <a:softEdge rad="112500"/>
          </a:effectLst>
        </p:spPr>
      </p:pic>
      <p:pic>
        <p:nvPicPr>
          <p:cNvPr id="1029"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3430" y="4207921"/>
            <a:ext cx="2073611" cy="690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标题 1"/>
          <p:cNvSpPr>
            <a:spLocks noGrp="1"/>
          </p:cNvSpPr>
          <p:nvPr>
            <p:ph type="title"/>
          </p:nvPr>
        </p:nvSpPr>
        <p:spPr>
          <a:xfrm>
            <a:off x="450689" y="4655765"/>
            <a:ext cx="6395062" cy="1808430"/>
          </a:xfrm>
        </p:spPr>
        <p:txBody>
          <a:bodyPr>
            <a:normAutofit fontScale="90000"/>
          </a:bodyPr>
          <a:lstStyle/>
          <a:p>
            <a:r>
              <a:rPr lang="zh-CN" altLang="en-US" sz="3200" dirty="0">
                <a:solidFill>
                  <a:schemeClr val="bg1"/>
                </a:solidFill>
                <a:latin typeface="华文仿宋" panose="02010600040101010101" pitchFamily="2" charset="-122"/>
                <a:ea typeface="华文仿宋" panose="02010600040101010101" pitchFamily="2" charset="-122"/>
              </a:rPr>
              <a:t>树莓</a:t>
            </a:r>
            <a:r>
              <a:rPr lang="zh-CN" altLang="en-US" sz="3200" dirty="0" smtClean="0">
                <a:solidFill>
                  <a:schemeClr val="bg1"/>
                </a:solidFill>
                <a:latin typeface="华文仿宋" panose="02010600040101010101" pitchFamily="2" charset="-122"/>
                <a:ea typeface="华文仿宋" panose="02010600040101010101" pitchFamily="2" charset="-122"/>
              </a:rPr>
              <a:t>派</a:t>
            </a:r>
            <a:r>
              <a:rPr lang="en-US" altLang="zh-CN" sz="3200" dirty="0" smtClean="0">
                <a:solidFill>
                  <a:schemeClr val="bg1"/>
                </a:solidFill>
                <a:latin typeface="华文仿宋" panose="02010600040101010101" pitchFamily="2" charset="-122"/>
                <a:ea typeface="华文仿宋" panose="02010600040101010101" pitchFamily="2" charset="-122"/>
              </a:rPr>
              <a:t>3</a:t>
            </a:r>
            <a:r>
              <a:rPr lang="zh-CN" altLang="en-US" sz="3200" dirty="0" smtClean="0">
                <a:solidFill>
                  <a:schemeClr val="bg1"/>
                </a:solidFill>
                <a:latin typeface="华文仿宋" panose="02010600040101010101" pitchFamily="2" charset="-122"/>
                <a:ea typeface="华文仿宋" panose="02010600040101010101" pitchFamily="2" charset="-122"/>
              </a:rPr>
              <a:t>：</a:t>
            </a:r>
            <a:r>
              <a:rPr lang="en-US" altLang="zh-CN" sz="3200" dirty="0" smtClean="0">
                <a:solidFill>
                  <a:schemeClr val="bg1"/>
                </a:solidFill>
                <a:latin typeface="华文仿宋" panose="02010600040101010101" pitchFamily="2" charset="-122"/>
                <a:ea typeface="华文仿宋" panose="02010600040101010101" pitchFamily="2" charset="-122"/>
              </a:rPr>
              <a:t/>
            </a:r>
            <a:br>
              <a:rPr lang="en-US" altLang="zh-CN" sz="3200" dirty="0" smtClean="0">
                <a:solidFill>
                  <a:schemeClr val="bg1"/>
                </a:solidFill>
                <a:latin typeface="华文仿宋" panose="02010600040101010101" pitchFamily="2" charset="-122"/>
                <a:ea typeface="华文仿宋" panose="02010600040101010101" pitchFamily="2" charset="-122"/>
              </a:rPr>
            </a:br>
            <a:r>
              <a:rPr lang="en-US" altLang="zh-CN" sz="3200" dirty="0" smtClean="0">
                <a:solidFill>
                  <a:schemeClr val="bg1"/>
                </a:solidFill>
                <a:latin typeface="华文仿宋" panose="02010600040101010101" pitchFamily="2" charset="-122"/>
                <a:ea typeface="华文仿宋" panose="02010600040101010101" pitchFamily="2" charset="-122"/>
              </a:rPr>
              <a:t>    QT GUI</a:t>
            </a:r>
            <a:br>
              <a:rPr lang="en-US" altLang="zh-CN" sz="3200" dirty="0" smtClean="0">
                <a:solidFill>
                  <a:schemeClr val="bg1"/>
                </a:solidFill>
                <a:latin typeface="华文仿宋" panose="02010600040101010101" pitchFamily="2" charset="-122"/>
                <a:ea typeface="华文仿宋" panose="02010600040101010101" pitchFamily="2" charset="-122"/>
              </a:rPr>
            </a:br>
            <a:r>
              <a:rPr lang="en-US" altLang="zh-CN" sz="3200" dirty="0" smtClean="0">
                <a:solidFill>
                  <a:schemeClr val="bg1"/>
                </a:solidFill>
                <a:latin typeface="华文仿宋" panose="02010600040101010101" pitchFamily="2" charset="-122"/>
                <a:ea typeface="华文仿宋" panose="02010600040101010101" pitchFamily="2" charset="-122"/>
              </a:rPr>
              <a:t>          </a:t>
            </a:r>
            <a:r>
              <a:rPr lang="en-US" altLang="zh-CN" sz="3200" dirty="0" err="1" smtClean="0">
                <a:solidFill>
                  <a:schemeClr val="bg1"/>
                </a:solidFill>
                <a:latin typeface="华文仿宋" panose="02010600040101010101" pitchFamily="2" charset="-122"/>
                <a:ea typeface="华文仿宋" panose="02010600040101010101" pitchFamily="2" charset="-122"/>
              </a:rPr>
              <a:t>OpenCV</a:t>
            </a:r>
            <a:r>
              <a:rPr lang="en-US" altLang="zh-CN" sz="3200" dirty="0" smtClean="0">
                <a:solidFill>
                  <a:schemeClr val="bg1"/>
                </a:solidFill>
                <a:latin typeface="华文仿宋" panose="02010600040101010101" pitchFamily="2" charset="-122"/>
                <a:ea typeface="华文仿宋" panose="02010600040101010101" pitchFamily="2" charset="-122"/>
              </a:rPr>
              <a:t/>
            </a:r>
            <a:br>
              <a:rPr lang="en-US" altLang="zh-CN" sz="3200" dirty="0" smtClean="0">
                <a:solidFill>
                  <a:schemeClr val="bg1"/>
                </a:solidFill>
                <a:latin typeface="华文仿宋" panose="02010600040101010101" pitchFamily="2" charset="-122"/>
                <a:ea typeface="华文仿宋" panose="02010600040101010101" pitchFamily="2" charset="-122"/>
              </a:rPr>
            </a:br>
            <a:r>
              <a:rPr lang="en-US" altLang="zh-CN" sz="3200" dirty="0" smtClean="0">
                <a:solidFill>
                  <a:schemeClr val="bg1"/>
                </a:solidFill>
                <a:latin typeface="华文仿宋" panose="02010600040101010101" pitchFamily="2" charset="-122"/>
                <a:ea typeface="华文仿宋" panose="02010600040101010101" pitchFamily="2" charset="-122"/>
              </a:rPr>
              <a:t>                       Cups</a:t>
            </a:r>
            <a:endParaRPr lang="zh-CN" altLang="en-US" sz="3200" b="1" dirty="0">
              <a:solidFill>
                <a:schemeClr val="bg1"/>
              </a:solidFill>
              <a:latin typeface="华文仿宋" panose="02010600040101010101" pitchFamily="2" charset="-122"/>
              <a:ea typeface="华文仿宋" panose="02010600040101010101" pitchFamily="2" charset="-122"/>
            </a:endParaRPr>
          </a:p>
        </p:txBody>
      </p:sp>
      <p:pic>
        <p:nvPicPr>
          <p:cNvPr id="14" name="图片 13"/>
          <p:cNvPicPr>
            <a:picLocks noChangeAspect="1"/>
          </p:cNvPicPr>
          <p:nvPr/>
        </p:nvPicPr>
        <p:blipFill>
          <a:blip r:embed="rId4"/>
          <a:stretch>
            <a:fillRect/>
          </a:stretch>
        </p:blipFill>
        <p:spPr>
          <a:xfrm>
            <a:off x="418227" y="3162293"/>
            <a:ext cx="2583376" cy="129867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8177" y="3055030"/>
            <a:ext cx="4212303" cy="2837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8200" y="4663839"/>
            <a:ext cx="2092036" cy="167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图片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7682" y="1393990"/>
            <a:ext cx="3140756" cy="187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https://ss0.bdstatic.com/70cFvHSh_Q1YnxGkpoWK1HF6hhy/it/u=679712581,698446721&amp;fm=26&amp;gp=0.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85113" y="4572001"/>
            <a:ext cx="589942" cy="6937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cxnSp>
        <p:nvCxnSpPr>
          <p:cNvPr id="16" name="直接箭头连接符 15"/>
          <p:cNvCxnSpPr/>
          <p:nvPr/>
        </p:nvCxnSpPr>
        <p:spPr>
          <a:xfrm flipV="1">
            <a:off x="3348507" y="3902299"/>
            <a:ext cx="1661375" cy="99638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033" name="Picture 9" descr="https://ss1.bdstatic.com/70cFvXSh_Q1YnxGkpoWK1HF6hhy/it/u=4218169473,2194232150&amp;fm=26&amp;gp=0.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37605" y="5215497"/>
            <a:ext cx="595009" cy="5721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pic>
        <p:nvPicPr>
          <p:cNvPr id="1035" name="Picture 11" descr="http://img1.cache.netease.com/catchpic/7/7A/7A812869777968B08F02FCCE05493F9A.gi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846837" y="5818131"/>
            <a:ext cx="672306" cy="7970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988577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796938" y="921319"/>
            <a:ext cx="6395062" cy="1325563"/>
          </a:xfrm>
        </p:spPr>
        <p:txBody>
          <a:bodyPr>
            <a:normAutofit/>
          </a:bodyPr>
          <a:lstStyle/>
          <a:p>
            <a:r>
              <a:rPr lang="zh-CN" altLang="en-US" sz="3200" dirty="0" smtClean="0">
                <a:solidFill>
                  <a:schemeClr val="bg1"/>
                </a:solidFill>
                <a:latin typeface="华文仿宋" panose="02010600040101010101" pitchFamily="2" charset="-122"/>
                <a:ea typeface="华文仿宋" panose="02010600040101010101" pitchFamily="2" charset="-122"/>
              </a:rPr>
              <a:t>图像</a:t>
            </a:r>
            <a:r>
              <a:rPr lang="zh-CN" altLang="en-US" sz="3200" dirty="0" smtClean="0">
                <a:solidFill>
                  <a:schemeClr val="bg1"/>
                </a:solidFill>
                <a:latin typeface="华文仿宋" panose="02010600040101010101" pitchFamily="2" charset="-122"/>
                <a:ea typeface="华文仿宋" panose="02010600040101010101" pitchFamily="2" charset="-122"/>
              </a:rPr>
              <a:t>人工</a:t>
            </a:r>
            <a:r>
              <a:rPr lang="zh-CN" altLang="en-US" sz="3200" dirty="0" smtClean="0">
                <a:solidFill>
                  <a:schemeClr val="bg1"/>
                </a:solidFill>
                <a:latin typeface="华文仿宋" panose="02010600040101010101" pitchFamily="2" charset="-122"/>
                <a:ea typeface="华文仿宋" panose="02010600040101010101" pitchFamily="2" charset="-122"/>
              </a:rPr>
              <a:t>加入</a:t>
            </a:r>
            <a:r>
              <a:rPr lang="en-US" altLang="zh-CN" sz="3200" b="1" dirty="0" smtClean="0">
                <a:solidFill>
                  <a:schemeClr val="bg1"/>
                </a:solidFill>
                <a:latin typeface="华文仿宋" panose="02010600040101010101" pitchFamily="2" charset="-122"/>
                <a:ea typeface="华文仿宋" panose="02010600040101010101" pitchFamily="2" charset="-122"/>
              </a:rPr>
              <a:t>white Gaussian noise</a:t>
            </a:r>
            <a:endParaRPr lang="zh-CN" altLang="en-US" sz="3200" b="1" dirty="0">
              <a:solidFill>
                <a:schemeClr val="bg1"/>
              </a:solidFill>
              <a:latin typeface="华文仿宋" panose="02010600040101010101" pitchFamily="2" charset="-122"/>
              <a:ea typeface="华文仿宋" panose="02010600040101010101" pitchFamily="2" charset="-122"/>
            </a:endParaRPr>
          </a:p>
        </p:txBody>
      </p:sp>
      <p:pic>
        <p:nvPicPr>
          <p:cNvPr id="4" name="图片 3"/>
          <p:cNvPicPr>
            <a:picLocks noChangeAspect="1"/>
          </p:cNvPicPr>
          <p:nvPr/>
        </p:nvPicPr>
        <p:blipFill>
          <a:blip r:embed="rId2"/>
          <a:stretch>
            <a:fillRect/>
          </a:stretch>
        </p:blipFill>
        <p:spPr>
          <a:xfrm>
            <a:off x="436202" y="261452"/>
            <a:ext cx="4849580" cy="2906751"/>
          </a:xfrm>
          <a:prstGeom prst="rect">
            <a:avLst/>
          </a:prstGeom>
        </p:spPr>
      </p:pic>
      <p:pic>
        <p:nvPicPr>
          <p:cNvPr id="6" name="图片 5"/>
          <p:cNvPicPr>
            <a:picLocks noChangeAspect="1"/>
          </p:cNvPicPr>
          <p:nvPr/>
        </p:nvPicPr>
        <p:blipFill>
          <a:blip r:embed="rId3"/>
          <a:stretch>
            <a:fillRect/>
          </a:stretch>
        </p:blipFill>
        <p:spPr>
          <a:xfrm>
            <a:off x="5285782" y="3168203"/>
            <a:ext cx="6617184" cy="3568406"/>
          </a:xfrm>
          <a:prstGeom prst="rect">
            <a:avLst/>
          </a:prstGeom>
        </p:spPr>
      </p:pic>
      <p:sp>
        <p:nvSpPr>
          <p:cNvPr id="7" name="矩形标注 6"/>
          <p:cNvSpPr/>
          <p:nvPr/>
        </p:nvSpPr>
        <p:spPr>
          <a:xfrm>
            <a:off x="436202" y="3468595"/>
            <a:ext cx="2345635" cy="884776"/>
          </a:xfrm>
          <a:prstGeom prst="wedgeRectCallout">
            <a:avLst>
              <a:gd name="adj1" fmla="val 42192"/>
              <a:gd name="adj2" fmla="val -84496"/>
            </a:avLst>
          </a:prstGeom>
          <a:solidFill>
            <a:schemeClr val="tx1">
              <a:lumMod val="85000"/>
              <a:lumOff val="1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a:latin typeface="华文仿宋" panose="02010600040101010101" pitchFamily="2" charset="-122"/>
                <a:ea typeface="华文仿宋" panose="02010600040101010101" pitchFamily="2" charset="-122"/>
              </a:rPr>
              <a:t>加</a:t>
            </a:r>
            <a:r>
              <a:rPr lang="zh-CN" altLang="en-US" sz="2400" b="1" dirty="0" smtClean="0">
                <a:latin typeface="华文仿宋" panose="02010600040101010101" pitchFamily="2" charset="-122"/>
                <a:ea typeface="华文仿宋" panose="02010600040101010101" pitchFamily="2" charset="-122"/>
              </a:rPr>
              <a:t>噪</a:t>
            </a:r>
            <a:r>
              <a:rPr lang="zh-CN" altLang="en-US" sz="2400" dirty="0" smtClean="0">
                <a:latin typeface="华文仿宋" panose="02010600040101010101" pitchFamily="2" charset="-122"/>
                <a:ea typeface="华文仿宋" panose="02010600040101010101" pitchFamily="2" charset="-122"/>
              </a:rPr>
              <a:t>之前的图像</a:t>
            </a:r>
            <a:endParaRPr lang="zh-CN" altLang="en-US" sz="2400" dirty="0">
              <a:latin typeface="华文仿宋" panose="02010600040101010101" pitchFamily="2" charset="-122"/>
              <a:ea typeface="华文仿宋" panose="02010600040101010101" pitchFamily="2" charset="-122"/>
            </a:endParaRPr>
          </a:p>
        </p:txBody>
      </p:sp>
      <p:sp>
        <p:nvSpPr>
          <p:cNvPr id="11" name="矩形标注 10"/>
          <p:cNvSpPr/>
          <p:nvPr/>
        </p:nvSpPr>
        <p:spPr>
          <a:xfrm>
            <a:off x="2143842" y="5538539"/>
            <a:ext cx="2345635" cy="884776"/>
          </a:xfrm>
          <a:prstGeom prst="wedgeRectCallout">
            <a:avLst>
              <a:gd name="adj1" fmla="val 84565"/>
              <a:gd name="adj2" fmla="val 18852"/>
            </a:avLst>
          </a:prstGeom>
          <a:solidFill>
            <a:schemeClr val="tx1">
              <a:lumMod val="85000"/>
              <a:lumOff val="1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a:latin typeface="华文仿宋" panose="02010600040101010101" pitchFamily="2" charset="-122"/>
                <a:ea typeface="华文仿宋" panose="02010600040101010101" pitchFamily="2" charset="-122"/>
              </a:rPr>
              <a:t>加</a:t>
            </a:r>
            <a:r>
              <a:rPr lang="zh-CN" altLang="en-US" sz="2400" b="1" dirty="0" smtClean="0">
                <a:latin typeface="华文仿宋" panose="02010600040101010101" pitchFamily="2" charset="-122"/>
                <a:ea typeface="华文仿宋" panose="02010600040101010101" pitchFamily="2" charset="-122"/>
              </a:rPr>
              <a:t>噪</a:t>
            </a:r>
            <a:r>
              <a:rPr lang="zh-CN" altLang="en-US" sz="2400" dirty="0" smtClean="0">
                <a:latin typeface="华文仿宋" panose="02010600040101010101" pitchFamily="2" charset="-122"/>
                <a:ea typeface="华文仿宋" panose="02010600040101010101" pitchFamily="2" charset="-122"/>
              </a:rPr>
              <a:t>之后的图像</a:t>
            </a:r>
            <a:endParaRPr lang="zh-CN" altLang="en-US" sz="24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28824638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317757" y="863365"/>
            <a:ext cx="10515600" cy="1325563"/>
          </a:xfrm>
        </p:spPr>
        <p:txBody>
          <a:bodyPr>
            <a:normAutofit/>
          </a:bodyPr>
          <a:lstStyle/>
          <a:p>
            <a:r>
              <a:rPr lang="zh-CN" altLang="en-US" sz="3200" dirty="0" smtClean="0">
                <a:solidFill>
                  <a:schemeClr val="bg1"/>
                </a:solidFill>
                <a:latin typeface="华文仿宋" panose="02010600040101010101" pitchFamily="2" charset="-122"/>
                <a:ea typeface="华文仿宋" panose="02010600040101010101" pitchFamily="2" charset="-122"/>
              </a:rPr>
              <a:t>图像去噪前后对比</a:t>
            </a:r>
            <a:endParaRPr lang="zh-CN" altLang="en-US" sz="3200" dirty="0"/>
          </a:p>
        </p:txBody>
      </p:sp>
      <p:pic>
        <p:nvPicPr>
          <p:cNvPr id="4" name="图片 3"/>
          <p:cNvPicPr>
            <a:picLocks noChangeAspect="1"/>
          </p:cNvPicPr>
          <p:nvPr/>
        </p:nvPicPr>
        <p:blipFill>
          <a:blip r:embed="rId2"/>
          <a:stretch>
            <a:fillRect/>
          </a:stretch>
        </p:blipFill>
        <p:spPr>
          <a:xfrm>
            <a:off x="6575559" y="97124"/>
            <a:ext cx="5437766" cy="2955863"/>
          </a:xfrm>
          <a:prstGeom prst="rect">
            <a:avLst/>
          </a:prstGeom>
        </p:spPr>
      </p:pic>
      <p:pic>
        <p:nvPicPr>
          <p:cNvPr id="5" name="图片 4"/>
          <p:cNvPicPr>
            <a:picLocks noChangeAspect="1"/>
          </p:cNvPicPr>
          <p:nvPr/>
        </p:nvPicPr>
        <p:blipFill>
          <a:blip r:embed="rId3"/>
          <a:stretch>
            <a:fillRect/>
          </a:stretch>
        </p:blipFill>
        <p:spPr>
          <a:xfrm>
            <a:off x="375999" y="3052294"/>
            <a:ext cx="6199560" cy="3584990"/>
          </a:xfrm>
          <a:prstGeom prst="rect">
            <a:avLst/>
          </a:prstGeom>
        </p:spPr>
      </p:pic>
      <p:sp>
        <p:nvSpPr>
          <p:cNvPr id="6" name="矩形标注 5"/>
          <p:cNvSpPr/>
          <p:nvPr/>
        </p:nvSpPr>
        <p:spPr>
          <a:xfrm>
            <a:off x="8956417" y="3321001"/>
            <a:ext cx="2345635" cy="884776"/>
          </a:xfrm>
          <a:prstGeom prst="wedgeRectCallout">
            <a:avLst>
              <a:gd name="adj1" fmla="val 42192"/>
              <a:gd name="adj2" fmla="val -84496"/>
            </a:avLst>
          </a:prstGeom>
          <a:solidFill>
            <a:schemeClr val="tx1">
              <a:lumMod val="85000"/>
              <a:lumOff val="1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smtClean="0">
                <a:latin typeface="华文仿宋" panose="02010600040101010101" pitchFamily="2" charset="-122"/>
                <a:ea typeface="华文仿宋" panose="02010600040101010101" pitchFamily="2" charset="-122"/>
              </a:rPr>
              <a:t>去噪</a:t>
            </a:r>
            <a:r>
              <a:rPr lang="zh-CN" altLang="en-US" sz="2400" dirty="0" smtClean="0">
                <a:latin typeface="华文仿宋" panose="02010600040101010101" pitchFamily="2" charset="-122"/>
                <a:ea typeface="华文仿宋" panose="02010600040101010101" pitchFamily="2" charset="-122"/>
              </a:rPr>
              <a:t>之前的图像</a:t>
            </a:r>
            <a:endParaRPr lang="zh-CN" altLang="en-US" sz="2400" dirty="0">
              <a:latin typeface="华文仿宋" panose="02010600040101010101" pitchFamily="2" charset="-122"/>
              <a:ea typeface="华文仿宋" panose="02010600040101010101" pitchFamily="2" charset="-122"/>
            </a:endParaRPr>
          </a:p>
        </p:txBody>
      </p:sp>
      <p:sp>
        <p:nvSpPr>
          <p:cNvPr id="7" name="矩形标注 6"/>
          <p:cNvSpPr/>
          <p:nvPr/>
        </p:nvSpPr>
        <p:spPr>
          <a:xfrm>
            <a:off x="6997148" y="5451002"/>
            <a:ext cx="2345635" cy="884776"/>
          </a:xfrm>
          <a:prstGeom prst="wedgeRectCallout">
            <a:avLst>
              <a:gd name="adj1" fmla="val -66282"/>
              <a:gd name="adj2" fmla="val 8367"/>
            </a:avLst>
          </a:prstGeom>
          <a:solidFill>
            <a:schemeClr val="tx1">
              <a:lumMod val="85000"/>
              <a:lumOff val="1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smtClean="0">
                <a:latin typeface="华文仿宋" panose="02010600040101010101" pitchFamily="2" charset="-122"/>
                <a:ea typeface="华文仿宋" panose="02010600040101010101" pitchFamily="2" charset="-122"/>
              </a:rPr>
              <a:t>去噪</a:t>
            </a:r>
            <a:r>
              <a:rPr lang="zh-CN" altLang="en-US" sz="2400" dirty="0" smtClean="0">
                <a:latin typeface="华文仿宋" panose="02010600040101010101" pitchFamily="2" charset="-122"/>
                <a:ea typeface="华文仿宋" panose="02010600040101010101" pitchFamily="2" charset="-122"/>
              </a:rPr>
              <a:t>之后的图像</a:t>
            </a:r>
            <a:endParaRPr lang="zh-CN" altLang="en-US" sz="24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12508105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891271" y="409910"/>
            <a:ext cx="4055772" cy="1325563"/>
          </a:xfrm>
        </p:spPr>
        <p:txBody>
          <a:bodyPr>
            <a:normAutofit/>
          </a:bodyPr>
          <a:lstStyle/>
          <a:p>
            <a:r>
              <a:rPr lang="zh-CN" altLang="en-US" sz="3200" dirty="0">
                <a:solidFill>
                  <a:schemeClr val="bg1"/>
                </a:solidFill>
                <a:latin typeface="华文仿宋" panose="02010600040101010101" pitchFamily="2" charset="-122"/>
                <a:ea typeface="华文仿宋" panose="02010600040101010101" pitchFamily="2" charset="-122"/>
              </a:rPr>
              <a:t>为何使用维纳滤波？</a:t>
            </a:r>
          </a:p>
        </p:txBody>
      </p:sp>
      <p:pic>
        <p:nvPicPr>
          <p:cNvPr id="2050" name="Picture 2" descr="outl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843" y="132877"/>
            <a:ext cx="5494117" cy="659899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871157" y="1860115"/>
            <a:ext cx="6096000" cy="5262979"/>
          </a:xfrm>
          <a:prstGeom prst="rect">
            <a:avLst/>
          </a:prstGeom>
        </p:spPr>
        <p:txBody>
          <a:bodyPr>
            <a:spAutoFit/>
          </a:bodyPr>
          <a:lstStyle/>
          <a:p>
            <a:r>
              <a:rPr lang="zh-CN" altLang="en-US" sz="2400" dirty="0" smtClean="0">
                <a:solidFill>
                  <a:schemeClr val="bg1"/>
                </a:solidFill>
                <a:latin typeface="华文仿宋" panose="02010600040101010101" pitchFamily="2" charset="-122"/>
                <a:ea typeface="华文仿宋" panose="02010600040101010101" pitchFamily="2" charset="-122"/>
                <a:cs typeface="+mj-cs"/>
              </a:rPr>
              <a:t>  通过对比，无论是在椒盐噪声还是高斯白噪声情况下，</a:t>
            </a:r>
            <a:endParaRPr lang="en-US" altLang="zh-CN" sz="2400" dirty="0" smtClean="0">
              <a:solidFill>
                <a:schemeClr val="bg1"/>
              </a:solidFill>
              <a:latin typeface="华文仿宋" panose="02010600040101010101" pitchFamily="2" charset="-122"/>
              <a:ea typeface="华文仿宋" panose="02010600040101010101" pitchFamily="2" charset="-122"/>
              <a:cs typeface="+mj-cs"/>
            </a:endParaRPr>
          </a:p>
          <a:p>
            <a:endParaRPr lang="en-US" altLang="zh-CN" sz="2400" dirty="0" smtClean="0">
              <a:solidFill>
                <a:schemeClr val="bg1"/>
              </a:solidFill>
              <a:latin typeface="华文仿宋" panose="02010600040101010101" pitchFamily="2" charset="-122"/>
              <a:ea typeface="华文仿宋" panose="02010600040101010101" pitchFamily="2" charset="-122"/>
              <a:cs typeface="+mj-cs"/>
            </a:endParaRPr>
          </a:p>
          <a:p>
            <a:r>
              <a:rPr lang="en-US" altLang="zh-CN" sz="2400" dirty="0" smtClean="0">
                <a:solidFill>
                  <a:schemeClr val="bg1"/>
                </a:solidFill>
                <a:latin typeface="华文仿宋" panose="02010600040101010101" pitchFamily="2" charset="-122"/>
                <a:ea typeface="华文仿宋" panose="02010600040101010101" pitchFamily="2" charset="-122"/>
                <a:cs typeface="+mj-cs"/>
              </a:rPr>
              <a:t>  &gt;&gt;</a:t>
            </a:r>
            <a:r>
              <a:rPr lang="zh-CN" altLang="zh-CN" sz="2400" dirty="0" smtClean="0">
                <a:solidFill>
                  <a:schemeClr val="bg1"/>
                </a:solidFill>
                <a:latin typeface="华文仿宋" panose="02010600040101010101" pitchFamily="2" charset="-122"/>
                <a:ea typeface="华文仿宋" panose="02010600040101010101" pitchFamily="2" charset="-122"/>
                <a:cs typeface="+mj-cs"/>
              </a:rPr>
              <a:t>均值滤波</a:t>
            </a:r>
            <a:r>
              <a:rPr lang="zh-CN" altLang="en-US" sz="2400" dirty="0" smtClean="0">
                <a:solidFill>
                  <a:schemeClr val="bg1"/>
                </a:solidFill>
                <a:latin typeface="华文仿宋" panose="02010600040101010101" pitchFamily="2" charset="-122"/>
                <a:ea typeface="华文仿宋" panose="02010600040101010101" pitchFamily="2" charset="-122"/>
                <a:cs typeface="+mj-cs"/>
              </a:rPr>
              <a:t>：</a:t>
            </a:r>
            <a:r>
              <a:rPr lang="zh-CN" altLang="zh-CN" sz="2400" dirty="0">
                <a:solidFill>
                  <a:schemeClr val="bg1"/>
                </a:solidFill>
                <a:latin typeface="华文仿宋" panose="02010600040101010101" pitchFamily="2" charset="-122"/>
                <a:ea typeface="华文仿宋" panose="02010600040101010101" pitchFamily="2" charset="-122"/>
                <a:cs typeface="+mj-cs"/>
              </a:rPr>
              <a:t>可以抑制噪声和平滑图像</a:t>
            </a:r>
            <a:r>
              <a:rPr lang="zh-CN" altLang="zh-CN" sz="2400" dirty="0" smtClean="0">
                <a:solidFill>
                  <a:schemeClr val="bg1"/>
                </a:solidFill>
                <a:latin typeface="华文仿宋" panose="02010600040101010101" pitchFamily="2" charset="-122"/>
                <a:ea typeface="华文仿宋" panose="02010600040101010101" pitchFamily="2" charset="-122"/>
                <a:cs typeface="+mj-cs"/>
              </a:rPr>
              <a:t>，</a:t>
            </a:r>
            <a:r>
              <a:rPr lang="zh-CN" altLang="en-US" sz="2400" dirty="0" smtClean="0">
                <a:solidFill>
                  <a:schemeClr val="bg1"/>
                </a:solidFill>
                <a:latin typeface="华文仿宋" panose="02010600040101010101" pitchFamily="2" charset="-122"/>
                <a:ea typeface="华文仿宋" panose="02010600040101010101" pitchFamily="2" charset="-122"/>
                <a:cs typeface="+mj-cs"/>
              </a:rPr>
              <a:t>保持图像细节，</a:t>
            </a:r>
            <a:r>
              <a:rPr lang="zh-CN" altLang="zh-CN" sz="2400" dirty="0" smtClean="0">
                <a:solidFill>
                  <a:schemeClr val="bg1"/>
                </a:solidFill>
                <a:latin typeface="华文仿宋" panose="02010600040101010101" pitchFamily="2" charset="-122"/>
                <a:ea typeface="华文仿宋" panose="02010600040101010101" pitchFamily="2" charset="-122"/>
                <a:cs typeface="+mj-cs"/>
              </a:rPr>
              <a:t>但</a:t>
            </a:r>
            <a:r>
              <a:rPr lang="zh-CN" altLang="zh-CN" sz="2400" dirty="0">
                <a:solidFill>
                  <a:schemeClr val="bg1"/>
                </a:solidFill>
                <a:latin typeface="华文仿宋" panose="02010600040101010101" pitchFamily="2" charset="-122"/>
                <a:ea typeface="华文仿宋" panose="02010600040101010101" pitchFamily="2" charset="-122"/>
                <a:cs typeface="+mj-cs"/>
              </a:rPr>
              <a:t>可以看到，图像边缘因此</a:t>
            </a:r>
            <a:r>
              <a:rPr lang="zh-CN" altLang="zh-CN" sz="2400" dirty="0" smtClean="0">
                <a:solidFill>
                  <a:schemeClr val="bg1"/>
                </a:solidFill>
                <a:latin typeface="华文仿宋" panose="02010600040101010101" pitchFamily="2" charset="-122"/>
                <a:ea typeface="华文仿宋" panose="02010600040101010101" pitchFamily="2" charset="-122"/>
                <a:cs typeface="+mj-cs"/>
              </a:rPr>
              <a:t>模糊</a:t>
            </a:r>
            <a:r>
              <a:rPr lang="zh-CN" altLang="en-US" sz="2400" dirty="0">
                <a:solidFill>
                  <a:schemeClr val="bg1"/>
                </a:solidFill>
                <a:latin typeface="华文仿宋" panose="02010600040101010101" pitchFamily="2" charset="-122"/>
                <a:ea typeface="华文仿宋" panose="02010600040101010101" pitchFamily="2" charset="-122"/>
                <a:cs typeface="+mj-cs"/>
              </a:rPr>
              <a:t>；</a:t>
            </a:r>
            <a:endParaRPr lang="en-US" altLang="zh-CN" sz="2400" dirty="0">
              <a:solidFill>
                <a:schemeClr val="bg1"/>
              </a:solidFill>
              <a:latin typeface="华文仿宋" panose="02010600040101010101" pitchFamily="2" charset="-122"/>
              <a:ea typeface="华文仿宋" panose="02010600040101010101" pitchFamily="2" charset="-122"/>
              <a:cs typeface="+mj-cs"/>
            </a:endParaRPr>
          </a:p>
          <a:p>
            <a:r>
              <a:rPr lang="en-US" altLang="zh-CN" sz="2400" dirty="0" smtClean="0">
                <a:solidFill>
                  <a:schemeClr val="bg1"/>
                </a:solidFill>
                <a:latin typeface="华文仿宋" panose="02010600040101010101" pitchFamily="2" charset="-122"/>
                <a:ea typeface="华文仿宋" panose="02010600040101010101" pitchFamily="2" charset="-122"/>
                <a:cs typeface="+mj-cs"/>
              </a:rPr>
              <a:t>  &gt;&gt;</a:t>
            </a:r>
            <a:r>
              <a:rPr lang="zh-CN" altLang="zh-CN" sz="2400" dirty="0" smtClean="0">
                <a:solidFill>
                  <a:schemeClr val="bg1"/>
                </a:solidFill>
                <a:latin typeface="华文仿宋" panose="02010600040101010101" pitchFamily="2" charset="-122"/>
                <a:ea typeface="华文仿宋" panose="02010600040101010101" pitchFamily="2" charset="-122"/>
                <a:cs typeface="+mj-cs"/>
              </a:rPr>
              <a:t>中值滤波</a:t>
            </a:r>
            <a:r>
              <a:rPr lang="en-US" altLang="zh-CN" sz="2400" dirty="0" smtClean="0">
                <a:solidFill>
                  <a:schemeClr val="bg1"/>
                </a:solidFill>
                <a:latin typeface="华文仿宋" panose="02010600040101010101" pitchFamily="2" charset="-122"/>
                <a:ea typeface="华文仿宋" panose="02010600040101010101" pitchFamily="2" charset="-122"/>
                <a:cs typeface="+mj-cs"/>
              </a:rPr>
              <a:t>:   </a:t>
            </a:r>
            <a:r>
              <a:rPr lang="zh-CN" altLang="zh-CN" sz="2400" dirty="0" smtClean="0">
                <a:solidFill>
                  <a:schemeClr val="bg1"/>
                </a:solidFill>
                <a:latin typeface="华文仿宋" panose="02010600040101010101" pitchFamily="2" charset="-122"/>
                <a:ea typeface="华文仿宋" panose="02010600040101010101" pitchFamily="2" charset="-122"/>
                <a:cs typeface="+mj-cs"/>
              </a:rPr>
              <a:t>对于</a:t>
            </a:r>
            <a:r>
              <a:rPr lang="zh-CN" altLang="zh-CN" sz="2400" dirty="0">
                <a:solidFill>
                  <a:schemeClr val="bg1"/>
                </a:solidFill>
                <a:latin typeface="华文仿宋" panose="02010600040101010101" pitchFamily="2" charset="-122"/>
                <a:ea typeface="华文仿宋" panose="02010600040101010101" pitchFamily="2" charset="-122"/>
                <a:cs typeface="+mj-cs"/>
              </a:rPr>
              <a:t>细节的处理不是很明显</a:t>
            </a:r>
            <a:r>
              <a:rPr lang="en-US" altLang="zh-CN" sz="2400" dirty="0">
                <a:solidFill>
                  <a:schemeClr val="bg1"/>
                </a:solidFill>
                <a:latin typeface="华文仿宋" panose="02010600040101010101" pitchFamily="2" charset="-122"/>
                <a:ea typeface="华文仿宋" panose="02010600040101010101" pitchFamily="2" charset="-122"/>
                <a:cs typeface="+mj-cs"/>
              </a:rPr>
              <a:t>,</a:t>
            </a:r>
            <a:r>
              <a:rPr lang="zh-CN" altLang="en-US" sz="2400" dirty="0">
                <a:solidFill>
                  <a:schemeClr val="bg1"/>
                </a:solidFill>
                <a:latin typeface="华文仿宋" panose="02010600040101010101" pitchFamily="2" charset="-122"/>
                <a:ea typeface="华文仿宋" panose="02010600040101010101" pitchFamily="2" charset="-122"/>
                <a:cs typeface="+mj-cs"/>
              </a:rPr>
              <a:t>但可以</a:t>
            </a:r>
            <a:r>
              <a:rPr lang="zh-CN" altLang="zh-CN" sz="2400" dirty="0" smtClean="0">
                <a:solidFill>
                  <a:schemeClr val="bg1"/>
                </a:solidFill>
                <a:latin typeface="华文仿宋" panose="02010600040101010101" pitchFamily="2" charset="-122"/>
                <a:ea typeface="华文仿宋" panose="02010600040101010101" pitchFamily="2" charset="-122"/>
                <a:cs typeface="+mj-cs"/>
              </a:rPr>
              <a:t>保护边界</a:t>
            </a:r>
            <a:r>
              <a:rPr lang="zh-CN" altLang="en-US" sz="2400" dirty="0" smtClean="0">
                <a:solidFill>
                  <a:schemeClr val="bg1"/>
                </a:solidFill>
                <a:latin typeface="华文仿宋" panose="02010600040101010101" pitchFamily="2" charset="-122"/>
                <a:ea typeface="华文仿宋" panose="02010600040101010101" pitchFamily="2" charset="-122"/>
                <a:cs typeface="+mj-cs"/>
              </a:rPr>
              <a:t>；</a:t>
            </a:r>
            <a:endParaRPr lang="en-US" altLang="zh-CN" sz="2400" dirty="0" smtClean="0">
              <a:solidFill>
                <a:schemeClr val="bg1"/>
              </a:solidFill>
              <a:latin typeface="华文仿宋" panose="02010600040101010101" pitchFamily="2" charset="-122"/>
              <a:ea typeface="华文仿宋" panose="02010600040101010101" pitchFamily="2" charset="-122"/>
              <a:cs typeface="+mj-cs"/>
            </a:endParaRPr>
          </a:p>
          <a:p>
            <a:r>
              <a:rPr lang="en-US" altLang="zh-CN" sz="2400" dirty="0" smtClean="0">
                <a:solidFill>
                  <a:schemeClr val="bg1"/>
                </a:solidFill>
                <a:latin typeface="华文仿宋" panose="02010600040101010101" pitchFamily="2" charset="-122"/>
                <a:ea typeface="华文仿宋" panose="02010600040101010101" pitchFamily="2" charset="-122"/>
                <a:cs typeface="+mj-cs"/>
              </a:rPr>
              <a:t>  </a:t>
            </a:r>
            <a:r>
              <a:rPr lang="zh-CN" altLang="zh-CN" sz="2400" dirty="0" smtClean="0">
                <a:solidFill>
                  <a:schemeClr val="bg1"/>
                </a:solidFill>
                <a:latin typeface="华文仿宋" panose="02010600040101010101" pitchFamily="2" charset="-122"/>
                <a:ea typeface="华文仿宋" panose="02010600040101010101" pitchFamily="2" charset="-122"/>
                <a:cs typeface="+mj-cs"/>
              </a:rPr>
              <a:t>维纳滤波</a:t>
            </a:r>
            <a:r>
              <a:rPr lang="zh-CN" altLang="zh-CN" sz="2400" dirty="0">
                <a:solidFill>
                  <a:schemeClr val="bg1"/>
                </a:solidFill>
                <a:latin typeface="华文仿宋" panose="02010600040101010101" pitchFamily="2" charset="-122"/>
                <a:ea typeface="华文仿宋" panose="02010600040101010101" pitchFamily="2" charset="-122"/>
                <a:cs typeface="+mj-cs"/>
              </a:rPr>
              <a:t>无论是从图像清晰度还是抑制噪声和较好保护图像边界等细节方面都是比较</a:t>
            </a:r>
            <a:r>
              <a:rPr lang="zh-CN" altLang="zh-CN" sz="2400" dirty="0" smtClean="0">
                <a:solidFill>
                  <a:schemeClr val="bg1"/>
                </a:solidFill>
                <a:latin typeface="华文仿宋" panose="02010600040101010101" pitchFamily="2" charset="-122"/>
                <a:ea typeface="华文仿宋" panose="02010600040101010101" pitchFamily="2" charset="-122"/>
                <a:cs typeface="+mj-cs"/>
              </a:rPr>
              <a:t>好的</a:t>
            </a:r>
            <a:endParaRPr lang="en-US" altLang="zh-CN" sz="2400" dirty="0">
              <a:solidFill>
                <a:schemeClr val="bg1"/>
              </a:solidFill>
              <a:latin typeface="华文仿宋" panose="02010600040101010101" pitchFamily="2" charset="-122"/>
              <a:ea typeface="华文仿宋" panose="02010600040101010101" pitchFamily="2" charset="-122"/>
              <a:cs typeface="+mj-cs"/>
            </a:endParaRPr>
          </a:p>
          <a:p>
            <a:r>
              <a:rPr lang="en-US" altLang="zh-CN" sz="2400" dirty="0" smtClean="0">
                <a:solidFill>
                  <a:schemeClr val="bg1"/>
                </a:solidFill>
                <a:latin typeface="华文仿宋" panose="02010600040101010101" pitchFamily="2" charset="-122"/>
                <a:ea typeface="华文仿宋" panose="02010600040101010101" pitchFamily="2" charset="-122"/>
                <a:cs typeface="+mj-cs"/>
              </a:rPr>
              <a:t>  </a:t>
            </a:r>
            <a:r>
              <a:rPr lang="zh-CN" altLang="en-US" sz="2400" dirty="0" smtClean="0">
                <a:solidFill>
                  <a:schemeClr val="bg1"/>
                </a:solidFill>
                <a:latin typeface="华文仿宋" panose="02010600040101010101" pitchFamily="2" charset="-122"/>
                <a:ea typeface="华文仿宋" panose="02010600040101010101" pitchFamily="2" charset="-122"/>
                <a:cs typeface="+mj-cs"/>
              </a:rPr>
              <a:t>综上，选择维纳滤波。</a:t>
            </a:r>
            <a:endParaRPr lang="zh-CN" altLang="en-US" sz="2400" dirty="0">
              <a:solidFill>
                <a:schemeClr val="bg1"/>
              </a:solidFill>
              <a:latin typeface="华文仿宋" panose="02010600040101010101" pitchFamily="2" charset="-122"/>
              <a:ea typeface="华文仿宋" panose="02010600040101010101" pitchFamily="2" charset="-122"/>
              <a:cs typeface="+mj-cs"/>
            </a:endParaRPr>
          </a:p>
          <a:p>
            <a:endParaRPr lang="en-US" altLang="zh-CN" sz="2400" dirty="0" smtClean="0">
              <a:solidFill>
                <a:schemeClr val="bg1"/>
              </a:solidFill>
              <a:latin typeface="华文仿宋" panose="02010600040101010101" pitchFamily="2" charset="-122"/>
              <a:ea typeface="华文仿宋" panose="02010600040101010101" pitchFamily="2" charset="-122"/>
              <a:cs typeface="+mj-cs"/>
            </a:endParaRPr>
          </a:p>
          <a:p>
            <a:r>
              <a:rPr lang="en-US" altLang="zh-CN" sz="2400" dirty="0">
                <a:solidFill>
                  <a:schemeClr val="bg1"/>
                </a:solidFill>
                <a:latin typeface="华文仿宋" panose="02010600040101010101" pitchFamily="2" charset="-122"/>
                <a:ea typeface="华文仿宋" panose="02010600040101010101" pitchFamily="2" charset="-122"/>
                <a:cs typeface="+mj-cs"/>
              </a:rPr>
              <a:t> </a:t>
            </a:r>
            <a:r>
              <a:rPr lang="en-US" altLang="zh-CN" sz="2400" dirty="0" smtClean="0">
                <a:solidFill>
                  <a:schemeClr val="bg1"/>
                </a:solidFill>
                <a:latin typeface="华文仿宋" panose="02010600040101010101" pitchFamily="2" charset="-122"/>
                <a:ea typeface="华文仿宋" panose="02010600040101010101" pitchFamily="2" charset="-122"/>
                <a:cs typeface="+mj-cs"/>
              </a:rPr>
              <a:t> </a:t>
            </a:r>
            <a:endParaRPr lang="zh-CN" altLang="zh-CN" sz="2400" dirty="0" smtClean="0">
              <a:solidFill>
                <a:schemeClr val="bg1"/>
              </a:solidFill>
              <a:latin typeface="华文仿宋" panose="02010600040101010101" pitchFamily="2" charset="-122"/>
              <a:ea typeface="华文仿宋" panose="02010600040101010101" pitchFamily="2" charset="-122"/>
              <a:cs typeface="+mj-cs"/>
            </a:endParaRPr>
          </a:p>
        </p:txBody>
      </p:sp>
      <p:sp>
        <p:nvSpPr>
          <p:cNvPr id="8" name="矩形 7"/>
          <p:cNvSpPr/>
          <p:nvPr/>
        </p:nvSpPr>
        <p:spPr>
          <a:xfrm>
            <a:off x="3048000" y="3105835"/>
            <a:ext cx="6096000" cy="369332"/>
          </a:xfrm>
          <a:prstGeom prst="rect">
            <a:avLst/>
          </a:prstGeom>
        </p:spPr>
        <p:txBody>
          <a:bodyPr>
            <a:spAutoFit/>
          </a:bodyPr>
          <a:lstStyle/>
          <a:p>
            <a:endParaRPr lang="zh-CN" altLang="en-US" dirty="0"/>
          </a:p>
        </p:txBody>
      </p:sp>
      <p:sp>
        <p:nvSpPr>
          <p:cNvPr id="12" name="矩形 11"/>
          <p:cNvSpPr/>
          <p:nvPr/>
        </p:nvSpPr>
        <p:spPr>
          <a:xfrm>
            <a:off x="3048000" y="3105835"/>
            <a:ext cx="6096000" cy="369332"/>
          </a:xfrm>
          <a:prstGeom prst="rect">
            <a:avLst/>
          </a:prstGeom>
        </p:spPr>
        <p:txBody>
          <a:bodyPr>
            <a:spAutoFit/>
          </a:bodyPr>
          <a:lstStyle/>
          <a:p>
            <a:endParaRPr lang="zh-CN" altLang="en-US" dirty="0"/>
          </a:p>
        </p:txBody>
      </p:sp>
    </p:spTree>
    <p:extLst>
      <p:ext uri="{BB962C8B-B14F-4D97-AF65-F5344CB8AC3E}">
        <p14:creationId xmlns:p14="http://schemas.microsoft.com/office/powerpoint/2010/main" val="101824416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内容占位符 2"/>
          <p:cNvSpPr>
            <a:spLocks noGrp="1"/>
          </p:cNvSpPr>
          <p:nvPr>
            <p:ph idx="1"/>
          </p:nvPr>
        </p:nvSpPr>
        <p:spPr>
          <a:xfrm>
            <a:off x="0" y="267807"/>
            <a:ext cx="10515600" cy="4351338"/>
          </a:xfrm>
        </p:spPr>
        <p:txBody>
          <a:bodyPr/>
          <a:lstStyle/>
          <a:p>
            <a:pPr marL="0" indent="0">
              <a:buNone/>
            </a:pPr>
            <a:r>
              <a:rPr lang="en-US" altLang="zh-CN" sz="2400" dirty="0" smtClean="0">
                <a:solidFill>
                  <a:schemeClr val="bg1"/>
                </a:solidFill>
                <a:latin typeface="华文仿宋" panose="02010600040101010101" pitchFamily="2" charset="-122"/>
                <a:ea typeface="华文仿宋" panose="02010600040101010101" pitchFamily="2" charset="-122"/>
                <a:cs typeface="+mj-cs"/>
              </a:rPr>
              <a:t>  </a:t>
            </a:r>
            <a:r>
              <a:rPr lang="zh-CN" altLang="zh-CN" sz="2400" dirty="0" smtClean="0">
                <a:solidFill>
                  <a:schemeClr val="bg1"/>
                </a:solidFill>
                <a:latin typeface="华文仿宋" panose="02010600040101010101" pitchFamily="2" charset="-122"/>
                <a:ea typeface="华文仿宋" panose="02010600040101010101" pitchFamily="2" charset="-122"/>
                <a:cs typeface="+mj-cs"/>
              </a:rPr>
              <a:t>维纳滤波</a:t>
            </a:r>
            <a:r>
              <a:rPr lang="zh-CN" altLang="en-US" sz="2400" dirty="0" smtClean="0">
                <a:solidFill>
                  <a:schemeClr val="bg1"/>
                </a:solidFill>
                <a:latin typeface="华文仿宋" panose="02010600040101010101" pitchFamily="2" charset="-122"/>
                <a:ea typeface="华文仿宋" panose="02010600040101010101" pitchFamily="2" charset="-122"/>
                <a:cs typeface="+mj-cs"/>
              </a:rPr>
              <a:t>是一种</a:t>
            </a:r>
            <a:r>
              <a:rPr lang="zh-CN" altLang="zh-CN" sz="2400" dirty="0" smtClean="0">
                <a:solidFill>
                  <a:schemeClr val="bg1"/>
                </a:solidFill>
                <a:latin typeface="华文仿宋" panose="02010600040101010101" pitchFamily="2" charset="-122"/>
                <a:ea typeface="华文仿宋" panose="02010600040101010101" pitchFamily="2" charset="-122"/>
                <a:cs typeface="+mj-cs"/>
              </a:rPr>
              <a:t>自</a:t>
            </a:r>
            <a:r>
              <a:rPr lang="zh-CN" altLang="zh-CN" sz="2400" dirty="0">
                <a:solidFill>
                  <a:schemeClr val="bg1"/>
                </a:solidFill>
                <a:latin typeface="华文仿宋" panose="02010600040101010101" pitchFamily="2" charset="-122"/>
                <a:ea typeface="华文仿宋" panose="02010600040101010101" pitchFamily="2" charset="-122"/>
                <a:cs typeface="+mj-cs"/>
              </a:rPr>
              <a:t>适应最小均方差</a:t>
            </a:r>
            <a:r>
              <a:rPr lang="zh-CN" altLang="zh-CN" sz="2400" dirty="0" smtClean="0">
                <a:solidFill>
                  <a:schemeClr val="bg1"/>
                </a:solidFill>
                <a:latin typeface="华文仿宋" panose="02010600040101010101" pitchFamily="2" charset="-122"/>
                <a:ea typeface="华文仿宋" panose="02010600040101010101" pitchFamily="2" charset="-122"/>
                <a:cs typeface="+mj-cs"/>
              </a:rPr>
              <a:t>滤波器</a:t>
            </a:r>
            <a:endParaRPr lang="zh-CN" altLang="en-US" sz="2400" dirty="0">
              <a:solidFill>
                <a:schemeClr val="bg1"/>
              </a:solidFill>
              <a:latin typeface="华文仿宋" panose="02010600040101010101" pitchFamily="2" charset="-122"/>
              <a:ea typeface="华文仿宋" panose="02010600040101010101" pitchFamily="2" charset="-122"/>
              <a:cs typeface="+mj-cs"/>
            </a:endParaRPr>
          </a:p>
          <a:p>
            <a:endParaRPr lang="zh-CN" altLang="en-US" sz="2400" dirty="0">
              <a:solidFill>
                <a:schemeClr val="bg1"/>
              </a:solidFill>
              <a:latin typeface="华文仿宋" panose="02010600040101010101" pitchFamily="2" charset="-122"/>
              <a:ea typeface="华文仿宋" panose="02010600040101010101" pitchFamily="2" charset="-122"/>
              <a:cs typeface="+mj-cs"/>
            </a:endParaRPr>
          </a:p>
          <a:p>
            <a:endParaRPr lang="zh-CN" altLang="en-US" dirty="0"/>
          </a:p>
        </p:txBody>
      </p:sp>
      <p:graphicFrame>
        <p:nvGraphicFramePr>
          <p:cNvPr id="10" name="对象 9"/>
          <p:cNvGraphicFramePr>
            <a:graphicFrameLocks noChangeAspect="1"/>
          </p:cNvGraphicFramePr>
          <p:nvPr>
            <p:extLst>
              <p:ext uri="{D42A27DB-BD31-4B8C-83A1-F6EECF244321}">
                <p14:modId xmlns:p14="http://schemas.microsoft.com/office/powerpoint/2010/main" val="3994131429"/>
              </p:ext>
            </p:extLst>
          </p:nvPr>
        </p:nvGraphicFramePr>
        <p:xfrm>
          <a:off x="304800" y="690374"/>
          <a:ext cx="3101009" cy="516835"/>
        </p:xfrm>
        <a:graphic>
          <a:graphicData uri="http://schemas.openxmlformats.org/presentationml/2006/ole">
            <mc:AlternateContent xmlns:mc="http://schemas.openxmlformats.org/markup-compatibility/2006">
              <mc:Choice xmlns:v="urn:schemas-microsoft-com:vml" Requires="v">
                <p:oleObj spid="_x0000_s3143" name="Equation" r:id="rId3" imgW="1828800" imgH="304560" progId="Equation.DSMT4">
                  <p:embed/>
                </p:oleObj>
              </mc:Choice>
              <mc:Fallback>
                <p:oleObj name="Equation" r:id="rId3" imgW="1828800" imgH="304560" progId="Equation.DSMT4">
                  <p:embed/>
                  <p:pic>
                    <p:nvPicPr>
                      <p:cNvPr id="0" name=""/>
                      <p:cNvPicPr/>
                      <p:nvPr/>
                    </p:nvPicPr>
                    <p:blipFill>
                      <a:blip r:embed="rId4"/>
                      <a:stretch>
                        <a:fillRect/>
                      </a:stretch>
                    </p:blipFill>
                    <p:spPr>
                      <a:xfrm>
                        <a:off x="304800" y="690374"/>
                        <a:ext cx="3101009" cy="516835"/>
                      </a:xfrm>
                      <a:prstGeom prst="rect">
                        <a:avLst/>
                      </a:prstGeom>
                      <a:solidFill>
                        <a:schemeClr val="bg2">
                          <a:lumMod val="50000"/>
                        </a:schemeClr>
                      </a:solidFill>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599178401"/>
              </p:ext>
            </p:extLst>
          </p:nvPr>
        </p:nvGraphicFramePr>
        <p:xfrm>
          <a:off x="3405809" y="690374"/>
          <a:ext cx="3936499" cy="811903"/>
        </p:xfrm>
        <a:graphic>
          <a:graphicData uri="http://schemas.openxmlformats.org/presentationml/2006/ole">
            <mc:AlternateContent xmlns:mc="http://schemas.openxmlformats.org/markup-compatibility/2006">
              <mc:Choice xmlns:v="urn:schemas-microsoft-com:vml" Requires="v">
                <p:oleObj spid="_x0000_s3144" name="Equation" r:id="rId5" imgW="3556424" imgH="733314" progId="Equation.DSMT4">
                  <p:embed/>
                </p:oleObj>
              </mc:Choice>
              <mc:Fallback>
                <p:oleObj name="Equation" r:id="rId5" imgW="3556424" imgH="733314" progId="Equation.DSMT4">
                  <p:embed/>
                  <p:pic>
                    <p:nvPicPr>
                      <p:cNvPr id="0" name=""/>
                      <p:cNvPicPr/>
                      <p:nvPr/>
                    </p:nvPicPr>
                    <p:blipFill>
                      <a:blip r:embed="rId6"/>
                      <a:stretch>
                        <a:fillRect/>
                      </a:stretch>
                    </p:blipFill>
                    <p:spPr>
                      <a:xfrm>
                        <a:off x="3405809" y="690374"/>
                        <a:ext cx="3936499" cy="811903"/>
                      </a:xfrm>
                      <a:prstGeom prst="rect">
                        <a:avLst/>
                      </a:prstGeom>
                      <a:solidFill>
                        <a:schemeClr val="bg2">
                          <a:lumMod val="50000"/>
                        </a:schemeClr>
                      </a:solidFill>
                    </p:spPr>
                  </p:pic>
                </p:oleObj>
              </mc:Fallback>
            </mc:AlternateContent>
          </a:graphicData>
        </a:graphic>
      </p:graphicFrame>
      <p:sp>
        <p:nvSpPr>
          <p:cNvPr id="13" name="矩形 12"/>
          <p:cNvSpPr/>
          <p:nvPr/>
        </p:nvSpPr>
        <p:spPr>
          <a:xfrm>
            <a:off x="304800" y="1207209"/>
            <a:ext cx="3101009" cy="2769989"/>
          </a:xfrm>
          <a:prstGeom prst="rect">
            <a:avLst/>
          </a:prstGeom>
          <a:solidFill>
            <a:schemeClr val="bg2">
              <a:lumMod val="50000"/>
            </a:schemeClr>
          </a:solidFill>
        </p:spPr>
        <p:txBody>
          <a:bodyPr wrap="square">
            <a:spAutoFit/>
          </a:bodyPr>
          <a:lstStyle/>
          <a:p>
            <a:endParaRPr lang="en-US" altLang="zh-CN" sz="2400" dirty="0" smtClean="0">
              <a:solidFill>
                <a:schemeClr val="bg1"/>
              </a:solidFill>
              <a:latin typeface="华文仿宋" panose="02010600040101010101" pitchFamily="2" charset="-122"/>
              <a:ea typeface="华文仿宋" panose="02010600040101010101" pitchFamily="2" charset="-122"/>
              <a:cs typeface="+mj-cs"/>
            </a:endParaRPr>
          </a:p>
          <a:p>
            <a:r>
              <a:rPr lang="en-US" altLang="zh-CN" dirty="0" smtClean="0">
                <a:solidFill>
                  <a:schemeClr val="bg1"/>
                </a:solidFill>
                <a:latin typeface="华文仿宋" panose="02010600040101010101" pitchFamily="2" charset="-122"/>
                <a:ea typeface="华文仿宋" panose="02010600040101010101" pitchFamily="2" charset="-122"/>
                <a:cs typeface="+mj-cs"/>
              </a:rPr>
              <a:t>1.</a:t>
            </a:r>
            <a:r>
              <a:rPr lang="zh-CN" altLang="zh-CN" dirty="0" smtClean="0">
                <a:solidFill>
                  <a:schemeClr val="bg1"/>
                </a:solidFill>
                <a:latin typeface="华文仿宋" panose="02010600040101010101" pitchFamily="2" charset="-122"/>
                <a:ea typeface="华文仿宋" panose="02010600040101010101" pitchFamily="2" charset="-122"/>
                <a:cs typeface="+mj-cs"/>
              </a:rPr>
              <a:t>根据</a:t>
            </a:r>
            <a:r>
              <a:rPr lang="zh-CN" altLang="zh-CN" dirty="0">
                <a:solidFill>
                  <a:schemeClr val="bg1"/>
                </a:solidFill>
                <a:latin typeface="华文仿宋" panose="02010600040101010101" pitchFamily="2" charset="-122"/>
                <a:ea typeface="华文仿宋" panose="02010600040101010101" pitchFamily="2" charset="-122"/>
                <a:cs typeface="+mj-cs"/>
              </a:rPr>
              <a:t>最小均方误差准则（滤波器的输出信号与需要信号之差的均方值最小），</a:t>
            </a:r>
            <a:r>
              <a:rPr lang="zh-CN" altLang="zh-CN" dirty="0" smtClean="0">
                <a:solidFill>
                  <a:schemeClr val="bg1"/>
                </a:solidFill>
                <a:latin typeface="华文仿宋" panose="02010600040101010101" pitchFamily="2" charset="-122"/>
                <a:ea typeface="华文仿宋" panose="02010600040101010101" pitchFamily="2" charset="-122"/>
                <a:cs typeface="+mj-cs"/>
              </a:rPr>
              <a:t>求得最佳</a:t>
            </a:r>
            <a:r>
              <a:rPr lang="zh-CN" altLang="zh-CN" dirty="0">
                <a:solidFill>
                  <a:schemeClr val="bg1"/>
                </a:solidFill>
                <a:latin typeface="华文仿宋" panose="02010600040101010101" pitchFamily="2" charset="-122"/>
                <a:ea typeface="华文仿宋" panose="02010600040101010101" pitchFamily="2" charset="-122"/>
                <a:cs typeface="+mj-cs"/>
              </a:rPr>
              <a:t>线性滤波器的</a:t>
            </a:r>
            <a:r>
              <a:rPr lang="zh-CN" altLang="zh-CN" dirty="0" smtClean="0">
                <a:solidFill>
                  <a:schemeClr val="bg1"/>
                </a:solidFill>
                <a:latin typeface="华文仿宋" panose="02010600040101010101" pitchFamily="2" charset="-122"/>
                <a:ea typeface="华文仿宋" panose="02010600040101010101" pitchFamily="2" charset="-122"/>
                <a:cs typeface="+mj-cs"/>
              </a:rPr>
              <a:t>参数。</a:t>
            </a:r>
            <a:endParaRPr lang="en-US" altLang="zh-CN" dirty="0" smtClean="0">
              <a:solidFill>
                <a:schemeClr val="bg1"/>
              </a:solidFill>
              <a:latin typeface="华文仿宋" panose="02010600040101010101" pitchFamily="2" charset="-122"/>
              <a:ea typeface="华文仿宋" panose="02010600040101010101" pitchFamily="2" charset="-122"/>
              <a:cs typeface="+mj-cs"/>
            </a:endParaRPr>
          </a:p>
          <a:p>
            <a:r>
              <a:rPr lang="en-US" altLang="zh-CN" dirty="0" smtClean="0">
                <a:solidFill>
                  <a:schemeClr val="bg1"/>
                </a:solidFill>
                <a:latin typeface="华文仿宋" panose="02010600040101010101" pitchFamily="2" charset="-122"/>
                <a:ea typeface="华文仿宋" panose="02010600040101010101" pitchFamily="2" charset="-122"/>
                <a:cs typeface="+mj-cs"/>
              </a:rPr>
              <a:t>2.   </a:t>
            </a:r>
            <a:r>
              <a:rPr lang="zh-CN" altLang="zh-CN" dirty="0" smtClean="0">
                <a:solidFill>
                  <a:schemeClr val="bg1"/>
                </a:solidFill>
                <a:latin typeface="华文仿宋" panose="02010600040101010101" pitchFamily="2" charset="-122"/>
                <a:ea typeface="华文仿宋" panose="02010600040101010101" pitchFamily="2" charset="-122"/>
                <a:cs typeface="+mj-cs"/>
              </a:rPr>
              <a:t>为维纳滤波</a:t>
            </a:r>
            <a:r>
              <a:rPr lang="zh-CN" altLang="zh-CN" dirty="0">
                <a:solidFill>
                  <a:schemeClr val="bg1"/>
                </a:solidFill>
                <a:latin typeface="华文仿宋" panose="02010600040101010101" pitchFamily="2" charset="-122"/>
                <a:ea typeface="华文仿宋" panose="02010600040101010101" pitchFamily="2" charset="-122"/>
                <a:cs typeface="+mj-cs"/>
              </a:rPr>
              <a:t>后的图像，</a:t>
            </a:r>
            <a:r>
              <a:rPr lang="en-US" altLang="zh-CN" dirty="0">
                <a:solidFill>
                  <a:schemeClr val="bg1"/>
                </a:solidFill>
                <a:latin typeface="华文仿宋" panose="02010600040101010101" pitchFamily="2" charset="-122"/>
                <a:ea typeface="华文仿宋" panose="02010600040101010101" pitchFamily="2" charset="-122"/>
                <a:cs typeface="+mj-cs"/>
              </a:rPr>
              <a:t>f</a:t>
            </a:r>
            <a:r>
              <a:rPr lang="zh-CN" altLang="zh-CN" dirty="0">
                <a:solidFill>
                  <a:schemeClr val="bg1"/>
                </a:solidFill>
                <a:latin typeface="华文仿宋" panose="02010600040101010101" pitchFamily="2" charset="-122"/>
                <a:ea typeface="华文仿宋" panose="02010600040101010101" pitchFamily="2" charset="-122"/>
                <a:cs typeface="+mj-cs"/>
              </a:rPr>
              <a:t>为清晰的原始</a:t>
            </a:r>
            <a:r>
              <a:rPr lang="zh-CN" altLang="zh-CN" dirty="0" smtClean="0">
                <a:solidFill>
                  <a:schemeClr val="bg1"/>
                </a:solidFill>
                <a:latin typeface="华文仿宋" panose="02010600040101010101" pitchFamily="2" charset="-122"/>
                <a:ea typeface="华文仿宋" panose="02010600040101010101" pitchFamily="2" charset="-122"/>
                <a:cs typeface="+mj-cs"/>
              </a:rPr>
              <a:t>图像</a:t>
            </a:r>
            <a:endParaRPr lang="en-US" altLang="zh-CN" dirty="0" smtClean="0">
              <a:solidFill>
                <a:schemeClr val="bg1"/>
              </a:solidFill>
              <a:latin typeface="华文仿宋" panose="02010600040101010101" pitchFamily="2" charset="-122"/>
              <a:ea typeface="华文仿宋" panose="02010600040101010101" pitchFamily="2" charset="-122"/>
              <a:cs typeface="+mj-cs"/>
            </a:endParaRPr>
          </a:p>
          <a:p>
            <a:pPr marL="342900" indent="-342900">
              <a:buAutoNum type="arabicPeriod" startAt="2"/>
            </a:pPr>
            <a:endParaRPr lang="zh-CN" altLang="en-US" dirty="0">
              <a:solidFill>
                <a:schemeClr val="bg1"/>
              </a:solidFill>
              <a:latin typeface="华文仿宋" panose="02010600040101010101" pitchFamily="2" charset="-122"/>
              <a:ea typeface="华文仿宋" panose="02010600040101010101" pitchFamily="2" charset="-122"/>
              <a:cs typeface="+mj-cs"/>
            </a:endParaRPr>
          </a:p>
          <a:p>
            <a:endParaRPr lang="zh-CN" altLang="en-US" sz="2400" dirty="0">
              <a:solidFill>
                <a:schemeClr val="bg1"/>
              </a:solidFill>
              <a:latin typeface="华文仿宋" panose="02010600040101010101" pitchFamily="2" charset="-122"/>
              <a:ea typeface="华文仿宋" panose="02010600040101010101" pitchFamily="2" charset="-122"/>
              <a:cs typeface="+mj-cs"/>
            </a:endParaRPr>
          </a:p>
        </p:txBody>
      </p:sp>
      <p:sp>
        <p:nvSpPr>
          <p:cNvPr id="21" name="矩形 20"/>
          <p:cNvSpPr/>
          <p:nvPr/>
        </p:nvSpPr>
        <p:spPr>
          <a:xfrm>
            <a:off x="3405808" y="1502277"/>
            <a:ext cx="3936499" cy="2215991"/>
          </a:xfrm>
          <a:prstGeom prst="rect">
            <a:avLst/>
          </a:prstGeom>
          <a:solidFill>
            <a:schemeClr val="bg2">
              <a:lumMod val="50000"/>
            </a:schemeClr>
          </a:solidFill>
        </p:spPr>
        <p:txBody>
          <a:bodyPr wrap="square">
            <a:spAutoFit/>
          </a:bodyPr>
          <a:lstStyle/>
          <a:p>
            <a:r>
              <a:rPr lang="en-US" altLang="zh-CN" dirty="0" smtClean="0">
                <a:solidFill>
                  <a:schemeClr val="bg1"/>
                </a:solidFill>
                <a:latin typeface="华文仿宋" panose="02010600040101010101" pitchFamily="2" charset="-122"/>
                <a:ea typeface="华文仿宋" panose="02010600040101010101" pitchFamily="2" charset="-122"/>
                <a:cs typeface="+mj-cs"/>
              </a:rPr>
              <a:t>1.</a:t>
            </a:r>
            <a:r>
              <a:rPr lang="zh-CN" altLang="en-US" dirty="0" smtClean="0">
                <a:solidFill>
                  <a:schemeClr val="bg1"/>
                </a:solidFill>
                <a:latin typeface="华文仿宋" panose="02010600040101010101" pitchFamily="2" charset="-122"/>
                <a:ea typeface="华文仿宋" panose="02010600040101010101" pitchFamily="2" charset="-122"/>
                <a:cs typeface="+mj-cs"/>
              </a:rPr>
              <a:t>对前面的式子进行优化求出</a:t>
            </a:r>
            <a:endParaRPr lang="en-US" altLang="zh-CN" dirty="0" smtClean="0">
              <a:solidFill>
                <a:schemeClr val="bg1"/>
              </a:solidFill>
              <a:latin typeface="华文仿宋" panose="02010600040101010101" pitchFamily="2" charset="-122"/>
              <a:ea typeface="华文仿宋" panose="02010600040101010101" pitchFamily="2" charset="-122"/>
              <a:cs typeface="+mj-cs"/>
            </a:endParaRPr>
          </a:p>
          <a:p>
            <a:r>
              <a:rPr lang="en-US" altLang="zh-CN" dirty="0" smtClean="0">
                <a:solidFill>
                  <a:schemeClr val="bg1"/>
                </a:solidFill>
                <a:latin typeface="华文仿宋" panose="02010600040101010101" pitchFamily="2" charset="-122"/>
                <a:ea typeface="华文仿宋" panose="02010600040101010101" pitchFamily="2" charset="-122"/>
                <a:cs typeface="+mj-cs"/>
              </a:rPr>
              <a:t>2.</a:t>
            </a:r>
            <a:r>
              <a:rPr lang="en-US" altLang="zh-CN" dirty="0" smtClean="0">
                <a:solidFill>
                  <a:schemeClr val="bg1"/>
                </a:solidFill>
                <a:latin typeface="华文仿宋" panose="02010600040101010101" pitchFamily="2" charset="-122"/>
                <a:ea typeface="华文仿宋" panose="02010600040101010101" pitchFamily="2" charset="-122"/>
              </a:rPr>
              <a:t>G(</a:t>
            </a:r>
            <a:r>
              <a:rPr lang="en-US" altLang="zh-CN" dirty="0" err="1" smtClean="0">
                <a:solidFill>
                  <a:schemeClr val="bg1"/>
                </a:solidFill>
                <a:latin typeface="华文仿宋" panose="02010600040101010101" pitchFamily="2" charset="-122"/>
                <a:ea typeface="华文仿宋" panose="02010600040101010101" pitchFamily="2" charset="-122"/>
              </a:rPr>
              <a:t>u,v</a:t>
            </a:r>
            <a:r>
              <a:rPr lang="en-US" altLang="zh-CN" dirty="0">
                <a:solidFill>
                  <a:schemeClr val="bg1"/>
                </a:solidFill>
                <a:latin typeface="华文仿宋" panose="02010600040101010101" pitchFamily="2" charset="-122"/>
                <a:ea typeface="华文仿宋" panose="02010600040101010101" pitchFamily="2" charset="-122"/>
              </a:rPr>
              <a:t>)</a:t>
            </a:r>
            <a:r>
              <a:rPr lang="zh-CN" altLang="zh-CN" dirty="0">
                <a:solidFill>
                  <a:schemeClr val="bg1"/>
                </a:solidFill>
                <a:latin typeface="华文仿宋" panose="02010600040101010101" pitchFamily="2" charset="-122"/>
                <a:ea typeface="华文仿宋" panose="02010600040101010101" pitchFamily="2" charset="-122"/>
              </a:rPr>
              <a:t>是退化图形的傅里叶变换，</a:t>
            </a:r>
            <a:r>
              <a:rPr lang="en-US" altLang="zh-CN" dirty="0">
                <a:solidFill>
                  <a:schemeClr val="bg1"/>
                </a:solidFill>
                <a:latin typeface="华文仿宋" panose="02010600040101010101" pitchFamily="2" charset="-122"/>
                <a:ea typeface="华文仿宋" panose="02010600040101010101" pitchFamily="2" charset="-122"/>
              </a:rPr>
              <a:t>H(</a:t>
            </a:r>
            <a:r>
              <a:rPr lang="en-US" altLang="zh-CN" dirty="0" err="1">
                <a:solidFill>
                  <a:schemeClr val="bg1"/>
                </a:solidFill>
                <a:latin typeface="华文仿宋" panose="02010600040101010101" pitchFamily="2" charset="-122"/>
                <a:ea typeface="华文仿宋" panose="02010600040101010101" pitchFamily="2" charset="-122"/>
              </a:rPr>
              <a:t>u,v</a:t>
            </a:r>
            <a:r>
              <a:rPr lang="en-US" altLang="zh-CN" dirty="0">
                <a:solidFill>
                  <a:schemeClr val="bg1"/>
                </a:solidFill>
                <a:latin typeface="华文仿宋" panose="02010600040101010101" pitchFamily="2" charset="-122"/>
                <a:ea typeface="华文仿宋" panose="02010600040101010101" pitchFamily="2" charset="-122"/>
              </a:rPr>
              <a:t>)</a:t>
            </a:r>
            <a:r>
              <a:rPr lang="zh-CN" altLang="zh-CN" dirty="0">
                <a:solidFill>
                  <a:schemeClr val="bg1"/>
                </a:solidFill>
                <a:latin typeface="华文仿宋" panose="02010600040101010101" pitchFamily="2" charset="-122"/>
                <a:ea typeface="华文仿宋" panose="02010600040101010101" pitchFamily="2" charset="-122"/>
              </a:rPr>
              <a:t>是退化函数</a:t>
            </a:r>
            <a:r>
              <a:rPr lang="zh-CN" altLang="en-US" dirty="0">
                <a:solidFill>
                  <a:schemeClr val="bg1"/>
                </a:solidFill>
                <a:latin typeface="华文仿宋" panose="02010600040101010101" pitchFamily="2" charset="-122"/>
                <a:ea typeface="华文仿宋" panose="02010600040101010101" pitchFamily="2" charset="-122"/>
              </a:rPr>
              <a:t>，</a:t>
            </a:r>
            <a:r>
              <a:rPr lang="en-US" altLang="zh-CN" dirty="0" err="1">
                <a:solidFill>
                  <a:schemeClr val="bg1"/>
                </a:solidFill>
                <a:latin typeface="华文仿宋" panose="02010600040101010101" pitchFamily="2" charset="-122"/>
                <a:ea typeface="华文仿宋" panose="02010600040101010101" pitchFamily="2" charset="-122"/>
              </a:rPr>
              <a:t>Pn</a:t>
            </a:r>
            <a:r>
              <a:rPr lang="zh-CN" altLang="en-US" dirty="0">
                <a:solidFill>
                  <a:schemeClr val="bg1"/>
                </a:solidFill>
                <a:latin typeface="华文仿宋" panose="02010600040101010101" pitchFamily="2" charset="-122"/>
                <a:ea typeface="华文仿宋" panose="02010600040101010101" pitchFamily="2" charset="-122"/>
              </a:rPr>
              <a:t>为噪声功率谱，</a:t>
            </a:r>
            <a:r>
              <a:rPr lang="en-US" altLang="zh-CN" dirty="0">
                <a:solidFill>
                  <a:schemeClr val="bg1"/>
                </a:solidFill>
                <a:latin typeface="华文仿宋" panose="02010600040101010101" pitchFamily="2" charset="-122"/>
                <a:ea typeface="华文仿宋" panose="02010600040101010101" pitchFamily="2" charset="-122"/>
              </a:rPr>
              <a:t>Pf</a:t>
            </a:r>
            <a:r>
              <a:rPr lang="zh-CN" altLang="en-US" dirty="0">
                <a:solidFill>
                  <a:schemeClr val="bg1"/>
                </a:solidFill>
                <a:latin typeface="华文仿宋" panose="02010600040101010101" pitchFamily="2" charset="-122"/>
                <a:ea typeface="华文仿宋" panose="02010600040101010101" pitchFamily="2" charset="-122"/>
              </a:rPr>
              <a:t>是原始图像功率谱，</a:t>
            </a:r>
            <a:r>
              <a:rPr lang="en-US" altLang="zh-CN" dirty="0">
                <a:solidFill>
                  <a:schemeClr val="bg1"/>
                </a:solidFill>
                <a:latin typeface="华文仿宋" panose="02010600040101010101" pitchFamily="2" charset="-122"/>
                <a:ea typeface="华文仿宋" panose="02010600040101010101" pitchFamily="2" charset="-122"/>
              </a:rPr>
              <a:t>S</a:t>
            </a:r>
            <a:r>
              <a:rPr lang="zh-CN" altLang="en-US" dirty="0">
                <a:solidFill>
                  <a:schemeClr val="bg1"/>
                </a:solidFill>
                <a:latin typeface="华文仿宋" panose="02010600040101010101" pitchFamily="2" charset="-122"/>
                <a:ea typeface="华文仿宋" panose="02010600040101010101" pitchFamily="2" charset="-122"/>
              </a:rPr>
              <a:t>为</a:t>
            </a:r>
            <a:r>
              <a:rPr lang="zh-CN" altLang="en-US" dirty="0" smtClean="0">
                <a:solidFill>
                  <a:schemeClr val="bg1"/>
                </a:solidFill>
                <a:latin typeface="华文仿宋" panose="02010600040101010101" pitchFamily="2" charset="-122"/>
                <a:ea typeface="华文仿宋" panose="02010600040101010101" pitchFamily="2" charset="-122"/>
              </a:rPr>
              <a:t>拉格朗日乘数</a:t>
            </a:r>
            <a:endParaRPr lang="en-US" altLang="zh-CN" dirty="0" smtClean="0">
              <a:solidFill>
                <a:schemeClr val="bg1"/>
              </a:solidFill>
              <a:latin typeface="华文仿宋" panose="02010600040101010101" pitchFamily="2" charset="-122"/>
              <a:ea typeface="华文仿宋" panose="02010600040101010101" pitchFamily="2" charset="-122"/>
            </a:endParaRPr>
          </a:p>
          <a:p>
            <a:endParaRPr lang="zh-CN" altLang="en-US" sz="2400" dirty="0">
              <a:solidFill>
                <a:schemeClr val="bg1"/>
              </a:solidFill>
              <a:latin typeface="华文仿宋" panose="02010600040101010101" pitchFamily="2" charset="-122"/>
              <a:ea typeface="华文仿宋" panose="02010600040101010101" pitchFamily="2" charset="-122"/>
              <a:cs typeface="+mj-cs"/>
            </a:endParaRPr>
          </a:p>
          <a:p>
            <a:endParaRPr lang="zh-CN" altLang="en-US" sz="2400" dirty="0">
              <a:solidFill>
                <a:schemeClr val="bg1"/>
              </a:solidFill>
              <a:latin typeface="华文仿宋" panose="02010600040101010101" pitchFamily="2" charset="-122"/>
              <a:ea typeface="华文仿宋" panose="02010600040101010101" pitchFamily="2" charset="-122"/>
              <a:cs typeface="+mj-cs"/>
            </a:endParaRPr>
          </a:p>
        </p:txBody>
      </p:sp>
      <p:graphicFrame>
        <p:nvGraphicFramePr>
          <p:cNvPr id="23" name="对象 22"/>
          <p:cNvGraphicFramePr>
            <a:graphicFrameLocks noChangeAspect="1"/>
          </p:cNvGraphicFramePr>
          <p:nvPr>
            <p:extLst>
              <p:ext uri="{D42A27DB-BD31-4B8C-83A1-F6EECF244321}">
                <p14:modId xmlns:p14="http://schemas.microsoft.com/office/powerpoint/2010/main" val="3023594795"/>
              </p:ext>
            </p:extLst>
          </p:nvPr>
        </p:nvGraphicFramePr>
        <p:xfrm>
          <a:off x="6426789" y="1463420"/>
          <a:ext cx="160057" cy="376765"/>
        </p:xfrm>
        <a:graphic>
          <a:graphicData uri="http://schemas.openxmlformats.org/presentationml/2006/ole">
            <mc:AlternateContent xmlns:mc="http://schemas.openxmlformats.org/markup-compatibility/2006">
              <mc:Choice xmlns:v="urn:schemas-microsoft-com:vml" Requires="v">
                <p:oleObj spid="_x0000_s3145" name="Equation" r:id="rId7" imgW="283341" imgH="664584" progId="Equation.DSMT4">
                  <p:embed/>
                </p:oleObj>
              </mc:Choice>
              <mc:Fallback>
                <p:oleObj name="Equation" r:id="rId7" imgW="283341" imgH="664584" progId="Equation.DSMT4">
                  <p:embed/>
                  <p:pic>
                    <p:nvPicPr>
                      <p:cNvPr id="0" name=""/>
                      <p:cNvPicPr/>
                      <p:nvPr/>
                    </p:nvPicPr>
                    <p:blipFill>
                      <a:blip r:embed="rId8"/>
                      <a:stretch>
                        <a:fillRect/>
                      </a:stretch>
                    </p:blipFill>
                    <p:spPr>
                      <a:xfrm>
                        <a:off x="6426789" y="1463420"/>
                        <a:ext cx="160057" cy="376765"/>
                      </a:xfrm>
                      <a:prstGeom prst="rect">
                        <a:avLst/>
                      </a:prstGeom>
                      <a:solidFill>
                        <a:schemeClr val="bg2">
                          <a:lumMod val="50000"/>
                        </a:schemeClr>
                      </a:solidFill>
                    </p:spPr>
                  </p:pic>
                </p:oleObj>
              </mc:Fallback>
            </mc:AlternateContent>
          </a:graphicData>
        </a:graphic>
      </p:graphicFrame>
      <p:graphicFrame>
        <p:nvGraphicFramePr>
          <p:cNvPr id="24" name="对象 23"/>
          <p:cNvGraphicFramePr>
            <a:graphicFrameLocks noChangeAspect="1"/>
          </p:cNvGraphicFramePr>
          <p:nvPr>
            <p:extLst>
              <p:ext uri="{D42A27DB-BD31-4B8C-83A1-F6EECF244321}">
                <p14:modId xmlns:p14="http://schemas.microsoft.com/office/powerpoint/2010/main" val="2842926781"/>
              </p:ext>
            </p:extLst>
          </p:nvPr>
        </p:nvGraphicFramePr>
        <p:xfrm>
          <a:off x="568351" y="2618306"/>
          <a:ext cx="150204" cy="354562"/>
        </p:xfrm>
        <a:graphic>
          <a:graphicData uri="http://schemas.openxmlformats.org/presentationml/2006/ole">
            <mc:AlternateContent xmlns:mc="http://schemas.openxmlformats.org/markup-compatibility/2006">
              <mc:Choice xmlns:v="urn:schemas-microsoft-com:vml" Requires="v">
                <p:oleObj spid="_x0000_s3146" name="Equation" r:id="rId9" imgW="233297" imgH="551540" progId="Equation.DSMT4">
                  <p:embed/>
                </p:oleObj>
              </mc:Choice>
              <mc:Fallback>
                <p:oleObj name="Equation" r:id="rId9" imgW="233297" imgH="551540" progId="Equation.DSMT4">
                  <p:embed/>
                  <p:pic>
                    <p:nvPicPr>
                      <p:cNvPr id="0" name=""/>
                      <p:cNvPicPr/>
                      <p:nvPr/>
                    </p:nvPicPr>
                    <p:blipFill>
                      <a:blip r:embed="rId10"/>
                      <a:stretch>
                        <a:fillRect/>
                      </a:stretch>
                    </p:blipFill>
                    <p:spPr>
                      <a:xfrm>
                        <a:off x="568351" y="2618306"/>
                        <a:ext cx="150204" cy="354562"/>
                      </a:xfrm>
                      <a:prstGeom prst="rect">
                        <a:avLst/>
                      </a:prstGeom>
                    </p:spPr>
                  </p:pic>
                </p:oleObj>
              </mc:Fallback>
            </mc:AlternateContent>
          </a:graphicData>
        </a:graphic>
      </p:graphicFrame>
      <p:pic>
        <p:nvPicPr>
          <p:cNvPr id="25" name="图片 24"/>
          <p:cNvPicPr>
            <a:picLocks noChangeAspect="1"/>
          </p:cNvPicPr>
          <p:nvPr/>
        </p:nvPicPr>
        <p:blipFill>
          <a:blip r:embed="rId11"/>
          <a:stretch>
            <a:fillRect/>
          </a:stretch>
        </p:blipFill>
        <p:spPr>
          <a:xfrm>
            <a:off x="7600051" y="267807"/>
            <a:ext cx="4426039" cy="3462305"/>
          </a:xfrm>
          <a:prstGeom prst="rect">
            <a:avLst/>
          </a:prstGeom>
          <a:ln>
            <a:solidFill>
              <a:schemeClr val="bg1"/>
            </a:solidFill>
          </a:ln>
        </p:spPr>
      </p:pic>
      <p:pic>
        <p:nvPicPr>
          <p:cNvPr id="27" name="图片 26"/>
          <p:cNvPicPr>
            <a:picLocks noChangeAspect="1"/>
          </p:cNvPicPr>
          <p:nvPr/>
        </p:nvPicPr>
        <p:blipFill>
          <a:blip r:embed="rId12"/>
          <a:stretch>
            <a:fillRect/>
          </a:stretch>
        </p:blipFill>
        <p:spPr>
          <a:xfrm>
            <a:off x="4596234" y="3924599"/>
            <a:ext cx="7429856" cy="2716697"/>
          </a:xfrm>
          <a:prstGeom prst="rect">
            <a:avLst/>
          </a:prstGeom>
          <a:ln>
            <a:solidFill>
              <a:schemeClr val="bg1"/>
            </a:solidFill>
          </a:ln>
        </p:spPr>
      </p:pic>
      <p:pic>
        <p:nvPicPr>
          <p:cNvPr id="31" name="图片 30"/>
          <p:cNvPicPr>
            <a:picLocks noChangeAspect="1"/>
          </p:cNvPicPr>
          <p:nvPr/>
        </p:nvPicPr>
        <p:blipFill>
          <a:blip r:embed="rId13"/>
          <a:stretch>
            <a:fillRect/>
          </a:stretch>
        </p:blipFill>
        <p:spPr>
          <a:xfrm>
            <a:off x="643450" y="4013336"/>
            <a:ext cx="2593851" cy="888972"/>
          </a:xfrm>
          <a:prstGeom prst="rect">
            <a:avLst/>
          </a:prstGeom>
          <a:ln>
            <a:solidFill>
              <a:schemeClr val="bg1"/>
            </a:solidFill>
          </a:ln>
        </p:spPr>
      </p:pic>
      <p:pic>
        <p:nvPicPr>
          <p:cNvPr id="32" name="图片 31"/>
          <p:cNvPicPr>
            <a:picLocks noChangeAspect="1"/>
          </p:cNvPicPr>
          <p:nvPr/>
        </p:nvPicPr>
        <p:blipFill>
          <a:blip r:embed="rId14"/>
          <a:stretch>
            <a:fillRect/>
          </a:stretch>
        </p:blipFill>
        <p:spPr>
          <a:xfrm>
            <a:off x="132897" y="5282947"/>
            <a:ext cx="2820473" cy="1429427"/>
          </a:xfrm>
          <a:prstGeom prst="rect">
            <a:avLst/>
          </a:prstGeom>
          <a:ln>
            <a:solidFill>
              <a:schemeClr val="bg1"/>
            </a:solidFill>
          </a:ln>
        </p:spPr>
      </p:pic>
      <p:pic>
        <p:nvPicPr>
          <p:cNvPr id="33" name="图片 32"/>
          <p:cNvPicPr>
            <a:picLocks noChangeAspect="1"/>
          </p:cNvPicPr>
          <p:nvPr/>
        </p:nvPicPr>
        <p:blipFill>
          <a:blip r:embed="rId15"/>
          <a:stretch>
            <a:fillRect/>
          </a:stretch>
        </p:blipFill>
        <p:spPr>
          <a:xfrm>
            <a:off x="3203454" y="5127232"/>
            <a:ext cx="904875" cy="1562100"/>
          </a:xfrm>
          <a:prstGeom prst="rect">
            <a:avLst/>
          </a:prstGeom>
          <a:ln>
            <a:solidFill>
              <a:schemeClr val="bg1"/>
            </a:solidFill>
          </a:ln>
        </p:spPr>
      </p:pic>
      <p:cxnSp>
        <p:nvCxnSpPr>
          <p:cNvPr id="35" name="肘形连接符 34"/>
          <p:cNvCxnSpPr>
            <a:stCxn id="31" idx="1"/>
          </p:cNvCxnSpPr>
          <p:nvPr/>
        </p:nvCxnSpPr>
        <p:spPr>
          <a:xfrm rot="10800000" flipV="1">
            <a:off x="304800" y="4457822"/>
            <a:ext cx="338651" cy="839408"/>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31" idx="3"/>
          </p:cNvCxnSpPr>
          <p:nvPr/>
        </p:nvCxnSpPr>
        <p:spPr>
          <a:xfrm>
            <a:off x="3237301" y="4457822"/>
            <a:ext cx="355901" cy="657511"/>
          </a:xfrm>
          <a:prstGeom prst="bent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374840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矩形 3"/>
          <p:cNvSpPr/>
          <p:nvPr/>
        </p:nvSpPr>
        <p:spPr>
          <a:xfrm>
            <a:off x="362952" y="225123"/>
            <a:ext cx="6096000" cy="3046988"/>
          </a:xfrm>
          <a:prstGeom prst="rect">
            <a:avLst/>
          </a:prstGeom>
        </p:spPr>
        <p:txBody>
          <a:bodyPr>
            <a:spAutoFit/>
          </a:bodyPr>
          <a:lstStyle/>
          <a:p>
            <a:r>
              <a:rPr lang="zh-CN" altLang="en-US" sz="2400" dirty="0" smtClean="0">
                <a:solidFill>
                  <a:schemeClr val="bg1"/>
                </a:solidFill>
                <a:latin typeface="华文仿宋" panose="02010600040101010101" pitchFamily="2" charset="-122"/>
                <a:ea typeface="华文仿宋" panose="02010600040101010101" pitchFamily="2" charset="-122"/>
                <a:cs typeface="+mj-cs"/>
              </a:rPr>
              <a:t>  </a:t>
            </a:r>
            <a:r>
              <a:rPr lang="en-US" altLang="zh-CN" sz="2400" dirty="0" smtClean="0">
                <a:solidFill>
                  <a:schemeClr val="bg1"/>
                </a:solidFill>
                <a:latin typeface="华文仿宋" panose="02010600040101010101" pitchFamily="2" charset="-122"/>
                <a:ea typeface="华文仿宋" panose="02010600040101010101" pitchFamily="2" charset="-122"/>
                <a:cs typeface="+mj-cs"/>
              </a:rPr>
              <a:t>1.</a:t>
            </a:r>
            <a:r>
              <a:rPr lang="zh-CN" altLang="en-US" sz="2400" dirty="0">
                <a:solidFill>
                  <a:schemeClr val="bg1"/>
                </a:solidFill>
                <a:latin typeface="华文仿宋" panose="02010600040101010101" pitchFamily="2" charset="-122"/>
                <a:ea typeface="华文仿宋" panose="02010600040101010101" pitchFamily="2" charset="-122"/>
                <a:cs typeface="+mj-cs"/>
              </a:rPr>
              <a:t>色相</a:t>
            </a:r>
            <a:r>
              <a:rPr lang="en-US" altLang="zh-CN" sz="2400" dirty="0" smtClean="0">
                <a:solidFill>
                  <a:schemeClr val="bg1"/>
                </a:solidFill>
                <a:latin typeface="华文仿宋" panose="02010600040101010101" pitchFamily="2" charset="-122"/>
                <a:ea typeface="华文仿宋" panose="02010600040101010101" pitchFamily="2" charset="-122"/>
                <a:cs typeface="+mj-cs"/>
              </a:rPr>
              <a:t>H,</a:t>
            </a:r>
            <a:r>
              <a:rPr lang="zh-CN" altLang="en-US" sz="2400" dirty="0" smtClean="0">
                <a:solidFill>
                  <a:schemeClr val="bg1"/>
                </a:solidFill>
                <a:latin typeface="华文仿宋" panose="02010600040101010101" pitchFamily="2" charset="-122"/>
                <a:ea typeface="华文仿宋" panose="02010600040101010101" pitchFamily="2" charset="-122"/>
                <a:cs typeface="+mj-cs"/>
              </a:rPr>
              <a:t>颜色饱和度</a:t>
            </a:r>
            <a:r>
              <a:rPr lang="en-US" altLang="zh-CN" sz="2400" dirty="0" smtClean="0">
                <a:solidFill>
                  <a:schemeClr val="bg1"/>
                </a:solidFill>
                <a:latin typeface="华文仿宋" panose="02010600040101010101" pitchFamily="2" charset="-122"/>
                <a:ea typeface="华文仿宋" panose="02010600040101010101" pitchFamily="2" charset="-122"/>
                <a:cs typeface="+mj-cs"/>
              </a:rPr>
              <a:t>S,</a:t>
            </a:r>
            <a:r>
              <a:rPr lang="zh-CN" altLang="en-US" sz="2400" dirty="0" smtClean="0">
                <a:solidFill>
                  <a:schemeClr val="bg1"/>
                </a:solidFill>
                <a:latin typeface="华文仿宋" panose="02010600040101010101" pitchFamily="2" charset="-122"/>
                <a:ea typeface="华文仿宋" panose="02010600040101010101" pitchFamily="2" charset="-122"/>
                <a:cs typeface="+mj-cs"/>
              </a:rPr>
              <a:t>颜色亮度</a:t>
            </a:r>
            <a:r>
              <a:rPr lang="en-US" altLang="zh-CN" sz="2400" dirty="0" smtClean="0">
                <a:solidFill>
                  <a:schemeClr val="bg1"/>
                </a:solidFill>
                <a:latin typeface="华文仿宋" panose="02010600040101010101" pitchFamily="2" charset="-122"/>
                <a:ea typeface="华文仿宋" panose="02010600040101010101" pitchFamily="2" charset="-122"/>
                <a:cs typeface="+mj-cs"/>
              </a:rPr>
              <a:t>V</a:t>
            </a:r>
          </a:p>
          <a:p>
            <a:r>
              <a:rPr lang="en-US" altLang="zh-CN" sz="2400" dirty="0" smtClean="0">
                <a:solidFill>
                  <a:schemeClr val="bg1"/>
                </a:solidFill>
                <a:latin typeface="华文仿宋" panose="02010600040101010101" pitchFamily="2" charset="-122"/>
                <a:ea typeface="华文仿宋" panose="02010600040101010101" pitchFamily="2" charset="-122"/>
                <a:cs typeface="+mj-cs"/>
              </a:rPr>
              <a:t>  2.</a:t>
            </a:r>
            <a:r>
              <a:rPr lang="zh-CN" altLang="en-US" sz="2400" dirty="0">
                <a:solidFill>
                  <a:schemeClr val="bg1"/>
                </a:solidFill>
                <a:latin typeface="华文仿宋" panose="02010600040101010101" pitchFamily="2" charset="-122"/>
                <a:ea typeface="华文仿宋" panose="02010600040101010101" pitchFamily="2" charset="-122"/>
                <a:cs typeface="+mj-cs"/>
              </a:rPr>
              <a:t>锥</a:t>
            </a:r>
            <a:r>
              <a:rPr lang="zh-CN" altLang="en-US" sz="2400" dirty="0" smtClean="0">
                <a:solidFill>
                  <a:schemeClr val="bg1"/>
                </a:solidFill>
                <a:latin typeface="华文仿宋" panose="02010600040101010101" pitchFamily="2" charset="-122"/>
                <a:ea typeface="华文仿宋" panose="02010600040101010101" pitchFamily="2" charset="-122"/>
                <a:cs typeface="+mj-cs"/>
              </a:rPr>
              <a:t>型模型的含义</a:t>
            </a:r>
            <a:endParaRPr lang="en-US" altLang="zh-CN" sz="2400" dirty="0" smtClean="0">
              <a:solidFill>
                <a:schemeClr val="bg1"/>
              </a:solidFill>
              <a:latin typeface="华文仿宋" panose="02010600040101010101" pitchFamily="2" charset="-122"/>
              <a:ea typeface="华文仿宋" panose="02010600040101010101" pitchFamily="2" charset="-122"/>
              <a:cs typeface="+mj-cs"/>
            </a:endParaRPr>
          </a:p>
          <a:p>
            <a:r>
              <a:rPr lang="en-US" altLang="zh-CN" sz="2400" dirty="0">
                <a:solidFill>
                  <a:schemeClr val="bg1"/>
                </a:solidFill>
                <a:latin typeface="华文仿宋" panose="02010600040101010101" pitchFamily="2" charset="-122"/>
                <a:ea typeface="华文仿宋" panose="02010600040101010101" pitchFamily="2" charset="-122"/>
                <a:cs typeface="+mj-cs"/>
              </a:rPr>
              <a:t> </a:t>
            </a:r>
            <a:r>
              <a:rPr lang="en-US" altLang="zh-CN" sz="2400" dirty="0" smtClean="0">
                <a:solidFill>
                  <a:schemeClr val="bg1"/>
                </a:solidFill>
                <a:latin typeface="华文仿宋" panose="02010600040101010101" pitchFamily="2" charset="-122"/>
                <a:ea typeface="华文仿宋" panose="02010600040101010101" pitchFamily="2" charset="-122"/>
                <a:cs typeface="+mj-cs"/>
              </a:rPr>
              <a:t> 3.S-V</a:t>
            </a:r>
            <a:r>
              <a:rPr lang="zh-CN" altLang="en-US" sz="2400" dirty="0" smtClean="0">
                <a:solidFill>
                  <a:schemeClr val="bg1"/>
                </a:solidFill>
                <a:latin typeface="华文仿宋" panose="02010600040101010101" pitchFamily="2" charset="-122"/>
                <a:ea typeface="华文仿宋" panose="02010600040101010101" pitchFamily="2" charset="-122"/>
                <a:cs typeface="+mj-cs"/>
              </a:rPr>
              <a:t>平面</a:t>
            </a:r>
            <a:endParaRPr lang="en-US" altLang="zh-CN" sz="2400" dirty="0" smtClean="0">
              <a:solidFill>
                <a:schemeClr val="bg1"/>
              </a:solidFill>
              <a:latin typeface="华文仿宋" panose="02010600040101010101" pitchFamily="2" charset="-122"/>
              <a:ea typeface="华文仿宋" panose="02010600040101010101" pitchFamily="2" charset="-122"/>
              <a:cs typeface="+mj-cs"/>
            </a:endParaRPr>
          </a:p>
          <a:p>
            <a:r>
              <a:rPr lang="en-US" altLang="zh-CN" sz="2400" dirty="0">
                <a:solidFill>
                  <a:schemeClr val="bg1"/>
                </a:solidFill>
                <a:latin typeface="华文仿宋" panose="02010600040101010101" pitchFamily="2" charset="-122"/>
                <a:ea typeface="华文仿宋" panose="02010600040101010101" pitchFamily="2" charset="-122"/>
                <a:cs typeface="+mj-cs"/>
              </a:rPr>
              <a:t> </a:t>
            </a:r>
            <a:r>
              <a:rPr lang="en-US" altLang="zh-CN" sz="2400" dirty="0" smtClean="0">
                <a:solidFill>
                  <a:schemeClr val="bg1"/>
                </a:solidFill>
                <a:latin typeface="华文仿宋" panose="02010600040101010101" pitchFamily="2" charset="-122"/>
                <a:ea typeface="华文仿宋" panose="02010600040101010101" pitchFamily="2" charset="-122"/>
                <a:cs typeface="+mj-cs"/>
              </a:rPr>
              <a:t> 4.HSV</a:t>
            </a:r>
            <a:r>
              <a:rPr lang="zh-CN" altLang="en-US" sz="2400" dirty="0" smtClean="0">
                <a:solidFill>
                  <a:schemeClr val="bg1"/>
                </a:solidFill>
                <a:latin typeface="华文仿宋" panose="02010600040101010101" pitchFamily="2" charset="-122"/>
                <a:ea typeface="华文仿宋" panose="02010600040101010101" pitchFamily="2" charset="-122"/>
                <a:cs typeface="+mj-cs"/>
              </a:rPr>
              <a:t>与</a:t>
            </a:r>
            <a:r>
              <a:rPr lang="en-US" altLang="zh-CN" sz="2400" dirty="0" smtClean="0">
                <a:solidFill>
                  <a:schemeClr val="bg1"/>
                </a:solidFill>
                <a:latin typeface="华文仿宋" panose="02010600040101010101" pitchFamily="2" charset="-122"/>
                <a:ea typeface="华文仿宋" panose="02010600040101010101" pitchFamily="2" charset="-122"/>
                <a:cs typeface="+mj-cs"/>
              </a:rPr>
              <a:t>RGB</a:t>
            </a:r>
            <a:r>
              <a:rPr lang="zh-CN" altLang="en-US" sz="2400" dirty="0" smtClean="0">
                <a:solidFill>
                  <a:schemeClr val="bg1"/>
                </a:solidFill>
                <a:latin typeface="华文仿宋" panose="02010600040101010101" pitchFamily="2" charset="-122"/>
                <a:ea typeface="华文仿宋" panose="02010600040101010101" pitchFamily="2" charset="-122"/>
                <a:cs typeface="+mj-cs"/>
              </a:rPr>
              <a:t>的转化</a:t>
            </a:r>
            <a:endParaRPr lang="en-US" altLang="zh-CN" sz="2400" dirty="0" smtClean="0">
              <a:solidFill>
                <a:schemeClr val="bg1"/>
              </a:solidFill>
              <a:latin typeface="华文仿宋" panose="02010600040101010101" pitchFamily="2" charset="-122"/>
              <a:ea typeface="华文仿宋" panose="02010600040101010101" pitchFamily="2" charset="-122"/>
              <a:cs typeface="+mj-cs"/>
            </a:endParaRPr>
          </a:p>
          <a:p>
            <a:r>
              <a:rPr lang="en-US" altLang="zh-CN" sz="2400" dirty="0">
                <a:solidFill>
                  <a:schemeClr val="bg1"/>
                </a:solidFill>
                <a:latin typeface="华文仿宋" panose="02010600040101010101" pitchFamily="2" charset="-122"/>
                <a:ea typeface="华文仿宋" panose="02010600040101010101" pitchFamily="2" charset="-122"/>
                <a:cs typeface="+mj-cs"/>
              </a:rPr>
              <a:t> </a:t>
            </a:r>
            <a:r>
              <a:rPr lang="en-US" altLang="zh-CN" sz="2400" dirty="0" smtClean="0">
                <a:solidFill>
                  <a:schemeClr val="bg1"/>
                </a:solidFill>
                <a:latin typeface="华文仿宋" panose="02010600040101010101" pitchFamily="2" charset="-122"/>
                <a:ea typeface="华文仿宋" panose="02010600040101010101" pitchFamily="2" charset="-122"/>
                <a:cs typeface="+mj-cs"/>
              </a:rPr>
              <a:t> 5.cvtColor</a:t>
            </a:r>
            <a:r>
              <a:rPr lang="zh-CN" altLang="en-US" sz="2400" smtClean="0">
                <a:solidFill>
                  <a:schemeClr val="bg1"/>
                </a:solidFill>
                <a:latin typeface="华文仿宋" panose="02010600040101010101" pitchFamily="2" charset="-122"/>
                <a:ea typeface="华文仿宋" panose="02010600040101010101" pitchFamily="2" charset="-122"/>
                <a:cs typeface="+mj-cs"/>
              </a:rPr>
              <a:t>函数实现转化</a:t>
            </a:r>
            <a:endParaRPr lang="en-US" altLang="zh-CN" sz="2400" dirty="0" smtClean="0">
              <a:solidFill>
                <a:schemeClr val="bg1"/>
              </a:solidFill>
              <a:latin typeface="华文仿宋" panose="02010600040101010101" pitchFamily="2" charset="-122"/>
              <a:ea typeface="华文仿宋" panose="02010600040101010101" pitchFamily="2" charset="-122"/>
              <a:cs typeface="+mj-cs"/>
            </a:endParaRPr>
          </a:p>
          <a:p>
            <a:r>
              <a:rPr lang="en-US" altLang="zh-CN" sz="2400" dirty="0">
                <a:solidFill>
                  <a:schemeClr val="bg1"/>
                </a:solidFill>
                <a:latin typeface="华文仿宋" panose="02010600040101010101" pitchFamily="2" charset="-122"/>
                <a:ea typeface="华文仿宋" panose="02010600040101010101" pitchFamily="2" charset="-122"/>
                <a:cs typeface="+mj-cs"/>
              </a:rPr>
              <a:t> </a:t>
            </a:r>
            <a:r>
              <a:rPr lang="en-US" altLang="zh-CN" sz="2400" dirty="0" smtClean="0">
                <a:solidFill>
                  <a:schemeClr val="bg1"/>
                </a:solidFill>
                <a:latin typeface="华文仿宋" panose="02010600040101010101" pitchFamily="2" charset="-122"/>
                <a:ea typeface="华文仿宋" panose="02010600040101010101" pitchFamily="2" charset="-122"/>
                <a:cs typeface="+mj-cs"/>
              </a:rPr>
              <a:t> 6.inRange</a:t>
            </a:r>
            <a:r>
              <a:rPr lang="zh-CN" altLang="en-US" sz="2400" dirty="0" smtClean="0">
                <a:solidFill>
                  <a:schemeClr val="bg1"/>
                </a:solidFill>
                <a:latin typeface="华文仿宋" panose="02010600040101010101" pitchFamily="2" charset="-122"/>
                <a:ea typeface="华文仿宋" panose="02010600040101010101" pitchFamily="2" charset="-122"/>
                <a:cs typeface="+mj-cs"/>
              </a:rPr>
              <a:t>函数</a:t>
            </a:r>
            <a:r>
              <a:rPr lang="en-US" altLang="zh-CN" sz="2400" dirty="0" smtClean="0">
                <a:solidFill>
                  <a:schemeClr val="bg1"/>
                </a:solidFill>
                <a:latin typeface="华文仿宋" panose="02010600040101010101" pitchFamily="2" charset="-122"/>
                <a:ea typeface="华文仿宋" panose="02010600040101010101" pitchFamily="2" charset="-122"/>
                <a:cs typeface="+mj-cs"/>
              </a:rPr>
              <a:t>:</a:t>
            </a:r>
            <a:r>
              <a:rPr lang="zh-CN" altLang="en-US" sz="2400" dirty="0" smtClean="0">
                <a:solidFill>
                  <a:schemeClr val="bg1"/>
                </a:solidFill>
                <a:latin typeface="华文仿宋" panose="02010600040101010101" pitchFamily="2" charset="-122"/>
                <a:ea typeface="华文仿宋" panose="02010600040101010101" pitchFamily="2" charset="-122"/>
                <a:cs typeface="+mj-cs"/>
              </a:rPr>
              <a:t>对图像的</a:t>
            </a:r>
            <a:endParaRPr lang="en-US" altLang="zh-CN" sz="2400" dirty="0" smtClean="0">
              <a:solidFill>
                <a:schemeClr val="bg1"/>
              </a:solidFill>
              <a:latin typeface="华文仿宋" panose="02010600040101010101" pitchFamily="2" charset="-122"/>
              <a:ea typeface="华文仿宋" panose="02010600040101010101" pitchFamily="2" charset="-122"/>
              <a:cs typeface="+mj-cs"/>
            </a:endParaRPr>
          </a:p>
          <a:p>
            <a:r>
              <a:rPr lang="en-US" altLang="zh-CN" sz="2400" dirty="0">
                <a:solidFill>
                  <a:schemeClr val="bg1"/>
                </a:solidFill>
                <a:latin typeface="华文仿宋" panose="02010600040101010101" pitchFamily="2" charset="-122"/>
                <a:ea typeface="华文仿宋" panose="02010600040101010101" pitchFamily="2" charset="-122"/>
                <a:cs typeface="+mj-cs"/>
              </a:rPr>
              <a:t> </a:t>
            </a:r>
            <a:r>
              <a:rPr lang="en-US" altLang="zh-CN" sz="2400" dirty="0" smtClean="0">
                <a:solidFill>
                  <a:schemeClr val="bg1"/>
                </a:solidFill>
                <a:latin typeface="华文仿宋" panose="02010600040101010101" pitchFamily="2" charset="-122"/>
                <a:ea typeface="华文仿宋" panose="02010600040101010101" pitchFamily="2" charset="-122"/>
                <a:cs typeface="+mj-cs"/>
              </a:rPr>
              <a:t>  HSV</a:t>
            </a:r>
            <a:r>
              <a:rPr lang="zh-CN" altLang="en-US" sz="2400" dirty="0" smtClean="0">
                <a:solidFill>
                  <a:schemeClr val="bg1"/>
                </a:solidFill>
                <a:latin typeface="华文仿宋" panose="02010600040101010101" pitchFamily="2" charset="-122"/>
                <a:ea typeface="华文仿宋" panose="02010600040101010101" pitchFamily="2" charset="-122"/>
                <a:cs typeface="+mj-cs"/>
              </a:rPr>
              <a:t>三个值进行过滤</a:t>
            </a:r>
            <a:endParaRPr lang="en-US" altLang="zh-CN" sz="2400" dirty="0" smtClean="0">
              <a:solidFill>
                <a:schemeClr val="bg1"/>
              </a:solidFill>
              <a:latin typeface="华文仿宋" panose="02010600040101010101" pitchFamily="2" charset="-122"/>
              <a:ea typeface="华文仿宋" panose="02010600040101010101" pitchFamily="2" charset="-122"/>
              <a:cs typeface="+mj-cs"/>
            </a:endParaRPr>
          </a:p>
          <a:p>
            <a:r>
              <a:rPr lang="en-US" altLang="zh-CN" sz="2400" dirty="0">
                <a:solidFill>
                  <a:schemeClr val="bg1"/>
                </a:solidFill>
                <a:latin typeface="华文仿宋" panose="02010600040101010101" pitchFamily="2" charset="-122"/>
                <a:ea typeface="华文仿宋" panose="02010600040101010101" pitchFamily="2" charset="-122"/>
                <a:cs typeface="+mj-cs"/>
              </a:rPr>
              <a:t> </a:t>
            </a:r>
            <a:r>
              <a:rPr lang="en-US" altLang="zh-CN" sz="2400" dirty="0" smtClean="0">
                <a:solidFill>
                  <a:schemeClr val="bg1"/>
                </a:solidFill>
                <a:latin typeface="华文仿宋" panose="02010600040101010101" pitchFamily="2" charset="-122"/>
                <a:ea typeface="华文仿宋" panose="02010600040101010101" pitchFamily="2" charset="-122"/>
                <a:cs typeface="+mj-cs"/>
              </a:rPr>
              <a:t> </a:t>
            </a:r>
            <a:endParaRPr lang="zh-CN" altLang="zh-CN" sz="2400" dirty="0" smtClean="0">
              <a:solidFill>
                <a:schemeClr val="bg1"/>
              </a:solidFill>
              <a:latin typeface="华文仿宋" panose="02010600040101010101" pitchFamily="2" charset="-122"/>
              <a:ea typeface="华文仿宋" panose="02010600040101010101" pitchFamily="2" charset="-122"/>
              <a:cs typeface="+mj-cs"/>
            </a:endParaRPr>
          </a:p>
        </p:txBody>
      </p:sp>
      <p:pic>
        <p:nvPicPr>
          <p:cNvPr id="4099" name="Picture 3" descr="hsv"/>
          <p:cNvPicPr>
            <a:picLocks noChangeAspect="1" noChangeArrowheads="1"/>
          </p:cNvPicPr>
          <p:nvPr/>
        </p:nvPicPr>
        <p:blipFill rotWithShape="1">
          <a:blip r:embed="rId2">
            <a:extLst>
              <a:ext uri="{28A0092B-C50C-407E-A947-70E740481C1C}">
                <a14:useLocalDpi xmlns:a14="http://schemas.microsoft.com/office/drawing/2010/main" val="0"/>
              </a:ext>
            </a:extLst>
          </a:blip>
          <a:srcRect l="51348" t="17692" r="-26" b="13668"/>
          <a:stretch/>
        </p:blipFill>
        <p:spPr bwMode="auto">
          <a:xfrm>
            <a:off x="772774" y="3010927"/>
            <a:ext cx="2843089" cy="2004480"/>
          </a:xfrm>
          <a:prstGeom prst="rect">
            <a:avLst/>
          </a:prstGeom>
          <a:noFill/>
          <a:ln w="9525">
            <a:solidFill>
              <a:srgbClr val="000000"/>
            </a:solidFill>
            <a:miter lim="800000"/>
            <a:headEnd/>
            <a:tailEnd/>
          </a:ln>
          <a:effectLst>
            <a:softEdge rad="127000"/>
          </a:effectLst>
          <a:extLst>
            <a:ext uri="{909E8E84-426E-40DD-AFC4-6F175D3DCCD1}">
              <a14:hiddenFill xmlns:a14="http://schemas.microsoft.com/office/drawing/2010/main">
                <a:solidFill>
                  <a:srgbClr val="FFFFFF"/>
                </a:solidFill>
              </a14:hiddenFill>
            </a:ext>
          </a:extLst>
        </p:spPr>
      </p:pic>
      <p:pic>
        <p:nvPicPr>
          <p:cNvPr id="4100" name="图片 13" descr="7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815" y="1514498"/>
            <a:ext cx="1316994" cy="1316994"/>
          </a:xfrm>
          <a:prstGeom prst="rect">
            <a:avLst/>
          </a:prstGeom>
          <a:noFill/>
          <a:ln>
            <a:noFill/>
          </a:ln>
          <a:effectLst>
            <a:softEdge rad="3175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图片 19" descr="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2774" y="5310598"/>
            <a:ext cx="4865782" cy="1298666"/>
          </a:xfrm>
          <a:prstGeom prst="rect">
            <a:avLst/>
          </a:prstGeom>
          <a:ln w="28575">
            <a:solidFill>
              <a:srgbClr val="7030A0"/>
            </a:solidFill>
            <a:miter lim="800000"/>
            <a:headEnd/>
            <a:tailEnd/>
          </a:ln>
          <a:effectLst/>
          <a:extLst>
            <a:ext uri="{909E8E84-426E-40DD-AFC4-6F175D3DCCD1}">
              <a14:hiddenFill xmlns:a14="http://schemas.microsoft.com/office/drawing/2010/main">
                <a:solidFill>
                  <a:srgbClr val="FFFFFF"/>
                </a:solidFill>
              </a14:hiddenFill>
            </a:ext>
          </a:extLst>
        </p:spPr>
      </p:pic>
      <p:sp>
        <p:nvSpPr>
          <p:cNvPr id="13" name="矩形 12"/>
          <p:cNvSpPr/>
          <p:nvPr/>
        </p:nvSpPr>
        <p:spPr>
          <a:xfrm>
            <a:off x="3873393" y="2906042"/>
            <a:ext cx="6336789" cy="2677656"/>
          </a:xfrm>
          <a:prstGeom prst="rect">
            <a:avLst/>
          </a:prstGeom>
        </p:spPr>
        <p:txBody>
          <a:bodyPr wrap="square">
            <a:spAutoFit/>
          </a:bodyPr>
          <a:lstStyle/>
          <a:p>
            <a:r>
              <a:rPr lang="en-US" altLang="zh-CN" sz="2400" dirty="0" smtClean="0">
                <a:solidFill>
                  <a:schemeClr val="bg1"/>
                </a:solidFill>
                <a:latin typeface="华文仿宋" panose="02010600040101010101" pitchFamily="2" charset="-122"/>
                <a:ea typeface="华文仿宋" panose="02010600040101010101" pitchFamily="2" charset="-122"/>
                <a:cs typeface="+mj-cs"/>
              </a:rPr>
              <a:t>&gt;&gt;</a:t>
            </a:r>
            <a:r>
              <a:rPr lang="zh-CN" altLang="zh-CN" sz="2000" dirty="0" smtClean="0">
                <a:solidFill>
                  <a:schemeClr val="bg1"/>
                </a:solidFill>
                <a:latin typeface="华文仿宋" panose="02010600040101010101" pitchFamily="2" charset="-122"/>
                <a:ea typeface="华文仿宋" panose="02010600040101010101" pitchFamily="2" charset="-122"/>
                <a:cs typeface="+mj-cs"/>
              </a:rPr>
              <a:t>给</a:t>
            </a:r>
            <a:r>
              <a:rPr lang="zh-CN" altLang="zh-CN" sz="2000" dirty="0">
                <a:solidFill>
                  <a:schemeClr val="bg1"/>
                </a:solidFill>
                <a:latin typeface="华文仿宋" panose="02010600040101010101" pitchFamily="2" charset="-122"/>
                <a:ea typeface="华文仿宋" panose="02010600040101010101" pitchFamily="2" charset="-122"/>
                <a:cs typeface="+mj-cs"/>
              </a:rPr>
              <a:t>出</a:t>
            </a:r>
            <a:r>
              <a:rPr lang="zh-CN" altLang="zh-CN" sz="2000" dirty="0" smtClean="0">
                <a:solidFill>
                  <a:schemeClr val="bg1"/>
                </a:solidFill>
                <a:latin typeface="华文仿宋" panose="02010600040101010101" pitchFamily="2" charset="-122"/>
                <a:ea typeface="华文仿宋" panose="02010600040101010101" pitchFamily="2" charset="-122"/>
                <a:cs typeface="+mj-cs"/>
              </a:rPr>
              <a:t>的</a:t>
            </a:r>
            <a:r>
              <a:rPr lang="en-US" altLang="zh-CN" sz="2000" dirty="0" smtClean="0">
                <a:solidFill>
                  <a:schemeClr val="bg1"/>
                </a:solidFill>
                <a:latin typeface="华文仿宋" panose="02010600040101010101" pitchFamily="2" charset="-122"/>
                <a:ea typeface="华文仿宋" panose="02010600040101010101" pitchFamily="2" charset="-122"/>
                <a:cs typeface="+mj-cs"/>
              </a:rPr>
              <a:t>H</a:t>
            </a:r>
            <a:r>
              <a:rPr lang="zh-CN" altLang="zh-CN" sz="2000" dirty="0">
                <a:solidFill>
                  <a:schemeClr val="bg1"/>
                </a:solidFill>
                <a:latin typeface="华文仿宋" panose="02010600040101010101" pitchFamily="2" charset="-122"/>
                <a:ea typeface="华文仿宋" panose="02010600040101010101" pitchFamily="2" charset="-122"/>
                <a:cs typeface="+mj-cs"/>
              </a:rPr>
              <a:t>值是</a:t>
            </a:r>
            <a:r>
              <a:rPr lang="en-US" altLang="zh-CN" sz="2000" dirty="0" smtClean="0">
                <a:solidFill>
                  <a:schemeClr val="bg1"/>
                </a:solidFill>
                <a:latin typeface="华文仿宋" panose="02010600040101010101" pitchFamily="2" charset="-122"/>
                <a:ea typeface="华文仿宋" panose="02010600040101010101" pitchFamily="2" charset="-122"/>
                <a:cs typeface="+mj-cs"/>
              </a:rPr>
              <a:t>120</a:t>
            </a:r>
            <a:r>
              <a:rPr lang="zh-CN" altLang="en-US" sz="2000" dirty="0" smtClean="0">
                <a:solidFill>
                  <a:schemeClr val="bg1"/>
                </a:solidFill>
                <a:latin typeface="华文仿宋" panose="02010600040101010101" pitchFamily="2" charset="-122"/>
                <a:ea typeface="华文仿宋" panose="02010600040101010101" pitchFamily="2" charset="-122"/>
                <a:cs typeface="+mj-cs"/>
              </a:rPr>
              <a:t>即</a:t>
            </a:r>
            <a:endParaRPr lang="en-US" altLang="zh-CN" sz="2000" dirty="0" smtClean="0">
              <a:solidFill>
                <a:schemeClr val="bg1"/>
              </a:solidFill>
              <a:latin typeface="华文仿宋" panose="02010600040101010101" pitchFamily="2" charset="-122"/>
              <a:ea typeface="华文仿宋" panose="02010600040101010101" pitchFamily="2" charset="-122"/>
              <a:cs typeface="+mj-cs"/>
            </a:endParaRPr>
          </a:p>
          <a:p>
            <a:r>
              <a:rPr lang="zh-CN" altLang="en-US" sz="2000" dirty="0" smtClean="0">
                <a:solidFill>
                  <a:schemeClr val="bg1"/>
                </a:solidFill>
                <a:latin typeface="华文仿宋" panose="02010600040101010101" pitchFamily="2" charset="-122"/>
                <a:ea typeface="华文仿宋" panose="02010600040101010101" pitchFamily="2" charset="-122"/>
                <a:cs typeface="+mj-cs"/>
              </a:rPr>
              <a:t>色相为绿色</a:t>
            </a:r>
            <a:r>
              <a:rPr lang="zh-CN" altLang="zh-CN" sz="2000" dirty="0" smtClean="0">
                <a:solidFill>
                  <a:schemeClr val="bg1"/>
                </a:solidFill>
                <a:latin typeface="华文仿宋" panose="02010600040101010101" pitchFamily="2" charset="-122"/>
                <a:ea typeface="华文仿宋" panose="02010600040101010101" pitchFamily="2" charset="-122"/>
                <a:cs typeface="+mj-cs"/>
              </a:rPr>
              <a:t>，从左至右</a:t>
            </a:r>
            <a:endParaRPr lang="en-US" altLang="zh-CN" sz="2000" dirty="0" smtClean="0">
              <a:solidFill>
                <a:schemeClr val="bg1"/>
              </a:solidFill>
              <a:latin typeface="华文仿宋" panose="02010600040101010101" pitchFamily="2" charset="-122"/>
              <a:ea typeface="华文仿宋" panose="02010600040101010101" pitchFamily="2" charset="-122"/>
              <a:cs typeface="+mj-cs"/>
            </a:endParaRPr>
          </a:p>
          <a:p>
            <a:r>
              <a:rPr lang="zh-CN" altLang="en-US" sz="2000" dirty="0" smtClean="0">
                <a:solidFill>
                  <a:schemeClr val="bg1"/>
                </a:solidFill>
                <a:latin typeface="华文仿宋" panose="02010600040101010101" pitchFamily="2" charset="-122"/>
                <a:ea typeface="华文仿宋" panose="02010600040101010101" pitchFamily="2" charset="-122"/>
              </a:rPr>
              <a:t>、</a:t>
            </a:r>
            <a:r>
              <a:rPr lang="zh-CN" altLang="zh-CN" sz="2000" dirty="0" smtClean="0">
                <a:solidFill>
                  <a:schemeClr val="bg1"/>
                </a:solidFill>
                <a:latin typeface="华文仿宋" panose="02010600040101010101" pitchFamily="2" charset="-122"/>
                <a:ea typeface="华文仿宋" panose="02010600040101010101" pitchFamily="2" charset="-122"/>
              </a:rPr>
              <a:t>从</a:t>
            </a:r>
            <a:r>
              <a:rPr lang="zh-CN" altLang="zh-CN" sz="2000" dirty="0">
                <a:solidFill>
                  <a:schemeClr val="bg1"/>
                </a:solidFill>
                <a:latin typeface="华文仿宋" panose="02010600040101010101" pitchFamily="2" charset="-122"/>
                <a:ea typeface="华文仿宋" panose="02010600040101010101" pitchFamily="2" charset="-122"/>
              </a:rPr>
              <a:t>下</a:t>
            </a:r>
            <a:r>
              <a:rPr lang="zh-CN" altLang="zh-CN" sz="2000" dirty="0" smtClean="0">
                <a:solidFill>
                  <a:schemeClr val="bg1"/>
                </a:solidFill>
                <a:latin typeface="华文仿宋" panose="02010600040101010101" pitchFamily="2" charset="-122"/>
                <a:ea typeface="华文仿宋" panose="02010600040101010101" pitchFamily="2" charset="-122"/>
              </a:rPr>
              <a:t>至上</a:t>
            </a:r>
            <a:r>
              <a:rPr lang="zh-CN" altLang="zh-CN" sz="2000" dirty="0" smtClean="0">
                <a:solidFill>
                  <a:schemeClr val="bg1"/>
                </a:solidFill>
                <a:latin typeface="华文仿宋" panose="02010600040101010101" pitchFamily="2" charset="-122"/>
                <a:ea typeface="华文仿宋" panose="02010600040101010101" pitchFamily="2" charset="-122"/>
                <a:cs typeface="+mj-cs"/>
              </a:rPr>
              <a:t>可以看到分</a:t>
            </a:r>
            <a:endParaRPr lang="en-US" altLang="zh-CN" sz="2000" dirty="0" smtClean="0">
              <a:solidFill>
                <a:schemeClr val="bg1"/>
              </a:solidFill>
              <a:latin typeface="华文仿宋" panose="02010600040101010101" pitchFamily="2" charset="-122"/>
              <a:ea typeface="华文仿宋" panose="02010600040101010101" pitchFamily="2" charset="-122"/>
              <a:cs typeface="+mj-cs"/>
            </a:endParaRPr>
          </a:p>
          <a:p>
            <a:r>
              <a:rPr lang="zh-CN" altLang="zh-CN" sz="2000" dirty="0" smtClean="0">
                <a:solidFill>
                  <a:schemeClr val="bg1"/>
                </a:solidFill>
                <a:latin typeface="华文仿宋" panose="02010600040101010101" pitchFamily="2" charset="-122"/>
                <a:ea typeface="华文仿宋" panose="02010600040101010101" pitchFamily="2" charset="-122"/>
                <a:cs typeface="+mj-cs"/>
              </a:rPr>
              <a:t>别</a:t>
            </a:r>
            <a:r>
              <a:rPr lang="zh-CN" altLang="zh-CN" sz="2000" dirty="0">
                <a:solidFill>
                  <a:schemeClr val="bg1"/>
                </a:solidFill>
                <a:latin typeface="华文仿宋" panose="02010600040101010101" pitchFamily="2" charset="-122"/>
                <a:ea typeface="华文仿宋" panose="02010600040101010101" pitchFamily="2" charset="-122"/>
                <a:cs typeface="+mj-cs"/>
              </a:rPr>
              <a:t>由</a:t>
            </a:r>
            <a:r>
              <a:rPr lang="en-US" altLang="zh-CN" sz="2000" dirty="0" smtClean="0">
                <a:solidFill>
                  <a:schemeClr val="bg1"/>
                </a:solidFill>
                <a:latin typeface="华文仿宋" panose="02010600040101010101" pitchFamily="2" charset="-122"/>
                <a:ea typeface="华文仿宋" panose="02010600040101010101" pitchFamily="2" charset="-122"/>
                <a:cs typeface="+mj-cs"/>
              </a:rPr>
              <a:t>0</a:t>
            </a:r>
            <a:r>
              <a:rPr lang="zh-CN" altLang="zh-CN" sz="2000" dirty="0" smtClean="0">
                <a:solidFill>
                  <a:schemeClr val="bg1"/>
                </a:solidFill>
                <a:latin typeface="华文仿宋" panose="02010600040101010101" pitchFamily="2" charset="-122"/>
                <a:ea typeface="华文仿宋" panose="02010600040101010101" pitchFamily="2" charset="-122"/>
                <a:cs typeface="+mj-cs"/>
              </a:rPr>
              <a:t>增至</a:t>
            </a:r>
            <a:r>
              <a:rPr lang="en-US" altLang="zh-CN" sz="2000" dirty="0" smtClean="0">
                <a:solidFill>
                  <a:schemeClr val="bg1"/>
                </a:solidFill>
                <a:latin typeface="华文仿宋" panose="02010600040101010101" pitchFamily="2" charset="-122"/>
                <a:ea typeface="华文仿宋" panose="02010600040101010101" pitchFamily="2" charset="-122"/>
                <a:cs typeface="+mj-cs"/>
              </a:rPr>
              <a:t>1</a:t>
            </a:r>
            <a:r>
              <a:rPr lang="zh-CN" altLang="zh-CN" sz="2000" dirty="0">
                <a:solidFill>
                  <a:schemeClr val="bg1"/>
                </a:solidFill>
                <a:latin typeface="华文仿宋" panose="02010600040101010101" pitchFamily="2" charset="-122"/>
                <a:ea typeface="华文仿宋" panose="02010600040101010101" pitchFamily="2" charset="-122"/>
                <a:cs typeface="+mj-cs"/>
              </a:rPr>
              <a:t>的</a:t>
            </a:r>
            <a:r>
              <a:rPr lang="en-US" altLang="zh-CN" sz="2000" dirty="0">
                <a:solidFill>
                  <a:schemeClr val="bg1"/>
                </a:solidFill>
                <a:latin typeface="华文仿宋" panose="02010600040101010101" pitchFamily="2" charset="-122"/>
                <a:ea typeface="华文仿宋" panose="02010600040101010101" pitchFamily="2" charset="-122"/>
                <a:cs typeface="+mj-cs"/>
              </a:rPr>
              <a:t>S</a:t>
            </a:r>
            <a:r>
              <a:rPr lang="zh-CN" altLang="zh-CN" sz="2000" dirty="0" smtClean="0">
                <a:solidFill>
                  <a:schemeClr val="bg1"/>
                </a:solidFill>
                <a:latin typeface="华文仿宋" panose="02010600040101010101" pitchFamily="2" charset="-122"/>
                <a:ea typeface="华文仿宋" panose="02010600040101010101" pitchFamily="2" charset="-122"/>
                <a:cs typeface="+mj-cs"/>
              </a:rPr>
              <a:t>和</a:t>
            </a:r>
            <a:r>
              <a:rPr lang="en-US" altLang="zh-CN" sz="2000" dirty="0" smtClean="0">
                <a:solidFill>
                  <a:schemeClr val="bg1"/>
                </a:solidFill>
                <a:latin typeface="华文仿宋" panose="02010600040101010101" pitchFamily="2" charset="-122"/>
                <a:ea typeface="华文仿宋" panose="02010600040101010101" pitchFamily="2" charset="-122"/>
                <a:cs typeface="+mj-cs"/>
              </a:rPr>
              <a:t>V</a:t>
            </a:r>
            <a:r>
              <a:rPr lang="zh-CN" altLang="zh-CN" sz="2000" dirty="0" smtClean="0">
                <a:solidFill>
                  <a:schemeClr val="bg1"/>
                </a:solidFill>
                <a:latin typeface="华文仿宋" panose="02010600040101010101" pitchFamily="2" charset="-122"/>
                <a:ea typeface="华文仿宋" panose="02010600040101010101" pitchFamily="2" charset="-122"/>
                <a:cs typeface="+mj-cs"/>
              </a:rPr>
              <a:t>值</a:t>
            </a:r>
            <a:endParaRPr lang="en-US" altLang="zh-CN" sz="2000" dirty="0" smtClean="0">
              <a:solidFill>
                <a:schemeClr val="bg1"/>
              </a:solidFill>
              <a:latin typeface="华文仿宋" panose="02010600040101010101" pitchFamily="2" charset="-122"/>
              <a:ea typeface="华文仿宋" panose="02010600040101010101" pitchFamily="2" charset="-122"/>
              <a:cs typeface="+mj-cs"/>
            </a:endParaRPr>
          </a:p>
          <a:p>
            <a:r>
              <a:rPr lang="en-US" altLang="zh-CN" sz="2000" dirty="0" smtClean="0">
                <a:solidFill>
                  <a:schemeClr val="bg1"/>
                </a:solidFill>
                <a:latin typeface="华文仿宋" panose="02010600040101010101" pitchFamily="2" charset="-122"/>
                <a:ea typeface="华文仿宋" panose="02010600040101010101" pitchFamily="2" charset="-122"/>
                <a:cs typeface="+mj-cs"/>
              </a:rPr>
              <a:t>&gt;&gt;S</a:t>
            </a:r>
            <a:r>
              <a:rPr lang="zh-CN" altLang="en-US" sz="2000" dirty="0" smtClean="0">
                <a:solidFill>
                  <a:schemeClr val="bg1"/>
                </a:solidFill>
                <a:latin typeface="华文仿宋" panose="02010600040101010101" pitchFamily="2" charset="-122"/>
                <a:ea typeface="华文仿宋" panose="02010600040101010101" pitchFamily="2" charset="-122"/>
                <a:cs typeface="+mj-cs"/>
              </a:rPr>
              <a:t>为</a:t>
            </a:r>
            <a:r>
              <a:rPr lang="en-US" altLang="zh-CN" sz="2000" dirty="0" smtClean="0">
                <a:solidFill>
                  <a:schemeClr val="bg1"/>
                </a:solidFill>
                <a:latin typeface="华文仿宋" panose="02010600040101010101" pitchFamily="2" charset="-122"/>
                <a:ea typeface="华文仿宋" panose="02010600040101010101" pitchFamily="2" charset="-122"/>
                <a:cs typeface="+mj-cs"/>
              </a:rPr>
              <a:t>0</a:t>
            </a:r>
            <a:r>
              <a:rPr lang="zh-CN" altLang="en-US" sz="2000" dirty="0" smtClean="0">
                <a:solidFill>
                  <a:schemeClr val="bg1"/>
                </a:solidFill>
                <a:latin typeface="华文仿宋" panose="02010600040101010101" pitchFamily="2" charset="-122"/>
                <a:ea typeface="华文仿宋" panose="02010600040101010101" pitchFamily="2" charset="-122"/>
                <a:cs typeface="+mj-cs"/>
              </a:rPr>
              <a:t>即灰色，</a:t>
            </a:r>
            <a:r>
              <a:rPr lang="en-US" altLang="zh-CN" sz="2000" dirty="0" smtClean="0">
                <a:solidFill>
                  <a:schemeClr val="bg1"/>
                </a:solidFill>
                <a:latin typeface="华文仿宋" panose="02010600040101010101" pitchFamily="2" charset="-122"/>
                <a:ea typeface="华文仿宋" panose="02010600040101010101" pitchFamily="2" charset="-122"/>
                <a:cs typeface="+mj-cs"/>
              </a:rPr>
              <a:t>V</a:t>
            </a:r>
            <a:r>
              <a:rPr lang="zh-CN" altLang="en-US" sz="2000" dirty="0" smtClean="0">
                <a:solidFill>
                  <a:schemeClr val="bg1"/>
                </a:solidFill>
                <a:latin typeface="华文仿宋" panose="02010600040101010101" pitchFamily="2" charset="-122"/>
                <a:ea typeface="华文仿宋" panose="02010600040101010101" pitchFamily="2" charset="-122"/>
                <a:cs typeface="+mj-cs"/>
              </a:rPr>
              <a:t>为</a:t>
            </a:r>
            <a:r>
              <a:rPr lang="en-US" altLang="zh-CN" sz="2000" dirty="0" smtClean="0">
                <a:solidFill>
                  <a:schemeClr val="bg1"/>
                </a:solidFill>
                <a:latin typeface="华文仿宋" panose="02010600040101010101" pitchFamily="2" charset="-122"/>
                <a:ea typeface="华文仿宋" panose="02010600040101010101" pitchFamily="2" charset="-122"/>
                <a:cs typeface="+mj-cs"/>
              </a:rPr>
              <a:t>0</a:t>
            </a:r>
          </a:p>
          <a:p>
            <a:r>
              <a:rPr lang="zh-CN" altLang="en-US" sz="2000" dirty="0" smtClean="0">
                <a:solidFill>
                  <a:schemeClr val="bg1"/>
                </a:solidFill>
                <a:latin typeface="华文仿宋" panose="02010600040101010101" pitchFamily="2" charset="-122"/>
                <a:ea typeface="华文仿宋" panose="02010600040101010101" pitchFamily="2" charset="-122"/>
                <a:cs typeface="+mj-cs"/>
              </a:rPr>
              <a:t>即黑色</a:t>
            </a:r>
            <a:endParaRPr lang="en-US" altLang="zh-CN" sz="2000" dirty="0" smtClean="0">
              <a:solidFill>
                <a:schemeClr val="bg1"/>
              </a:solidFill>
              <a:latin typeface="华文仿宋" panose="02010600040101010101" pitchFamily="2" charset="-122"/>
              <a:ea typeface="华文仿宋" panose="02010600040101010101" pitchFamily="2" charset="-122"/>
              <a:cs typeface="+mj-cs"/>
            </a:endParaRPr>
          </a:p>
          <a:p>
            <a:r>
              <a:rPr lang="en-US" altLang="zh-CN" sz="2000" dirty="0" smtClean="0">
                <a:solidFill>
                  <a:schemeClr val="bg1"/>
                </a:solidFill>
                <a:latin typeface="华文仿宋" panose="02010600040101010101" pitchFamily="2" charset="-122"/>
                <a:ea typeface="华文仿宋" panose="02010600040101010101" pitchFamily="2" charset="-122"/>
                <a:cs typeface="+mj-cs"/>
              </a:rPr>
              <a:t>&gt;&gt;S</a:t>
            </a:r>
            <a:r>
              <a:rPr lang="zh-CN" altLang="en-US" sz="2000" dirty="0" smtClean="0">
                <a:solidFill>
                  <a:schemeClr val="bg1"/>
                </a:solidFill>
                <a:latin typeface="华文仿宋" panose="02010600040101010101" pitchFamily="2" charset="-122"/>
                <a:ea typeface="华文仿宋" panose="02010600040101010101" pitchFamily="2" charset="-122"/>
                <a:cs typeface="+mj-cs"/>
              </a:rPr>
              <a:t>和</a:t>
            </a:r>
            <a:r>
              <a:rPr lang="en-US" altLang="zh-CN" sz="2000" dirty="0" smtClean="0">
                <a:solidFill>
                  <a:schemeClr val="bg1"/>
                </a:solidFill>
                <a:latin typeface="华文仿宋" panose="02010600040101010101" pitchFamily="2" charset="-122"/>
                <a:ea typeface="华文仿宋" panose="02010600040101010101" pitchFamily="2" charset="-122"/>
                <a:cs typeface="+mj-cs"/>
              </a:rPr>
              <a:t>V</a:t>
            </a:r>
            <a:r>
              <a:rPr lang="zh-CN" altLang="en-US" sz="2000" dirty="0" smtClean="0">
                <a:solidFill>
                  <a:schemeClr val="bg1"/>
                </a:solidFill>
                <a:latin typeface="华文仿宋" panose="02010600040101010101" pitchFamily="2" charset="-122"/>
                <a:ea typeface="华文仿宋" panose="02010600040101010101" pitchFamily="2" charset="-122"/>
                <a:cs typeface="+mj-cs"/>
              </a:rPr>
              <a:t>都为</a:t>
            </a:r>
            <a:r>
              <a:rPr lang="en-US" altLang="zh-CN" sz="2000" dirty="0" smtClean="0">
                <a:solidFill>
                  <a:schemeClr val="bg1"/>
                </a:solidFill>
                <a:latin typeface="华文仿宋" panose="02010600040101010101" pitchFamily="2" charset="-122"/>
                <a:ea typeface="华文仿宋" panose="02010600040101010101" pitchFamily="2" charset="-122"/>
                <a:cs typeface="+mj-cs"/>
              </a:rPr>
              <a:t>1</a:t>
            </a:r>
            <a:r>
              <a:rPr lang="zh-CN" altLang="en-US" sz="2000" dirty="0">
                <a:solidFill>
                  <a:schemeClr val="bg1"/>
                </a:solidFill>
                <a:latin typeface="华文仿宋" panose="02010600040101010101" pitchFamily="2" charset="-122"/>
                <a:ea typeface="华文仿宋" panose="02010600040101010101" pitchFamily="2" charset="-122"/>
                <a:cs typeface="+mj-cs"/>
              </a:rPr>
              <a:t>即</a:t>
            </a:r>
            <a:r>
              <a:rPr lang="zh-CN" altLang="en-US" sz="2000" dirty="0" smtClean="0">
                <a:solidFill>
                  <a:schemeClr val="bg1"/>
                </a:solidFill>
                <a:latin typeface="华文仿宋" panose="02010600040101010101" pitchFamily="2" charset="-122"/>
                <a:ea typeface="华文仿宋" panose="02010600040101010101" pitchFamily="2" charset="-122"/>
                <a:cs typeface="+mj-cs"/>
              </a:rPr>
              <a:t>为纯色</a:t>
            </a:r>
            <a:endParaRPr lang="zh-CN" altLang="en-US" sz="2000" dirty="0">
              <a:solidFill>
                <a:schemeClr val="bg1"/>
              </a:solidFill>
              <a:latin typeface="华文仿宋" panose="02010600040101010101" pitchFamily="2" charset="-122"/>
              <a:ea typeface="华文仿宋" panose="02010600040101010101" pitchFamily="2" charset="-122"/>
              <a:cs typeface="+mj-cs"/>
            </a:endParaRPr>
          </a:p>
          <a:p>
            <a:r>
              <a:rPr lang="en-US" altLang="zh-CN" sz="2400" dirty="0">
                <a:solidFill>
                  <a:schemeClr val="bg1"/>
                </a:solidFill>
                <a:latin typeface="华文仿宋" panose="02010600040101010101" pitchFamily="2" charset="-122"/>
                <a:ea typeface="华文仿宋" panose="02010600040101010101" pitchFamily="2" charset="-122"/>
                <a:cs typeface="+mj-cs"/>
              </a:rPr>
              <a:t>  </a:t>
            </a:r>
            <a:endParaRPr lang="zh-CN" altLang="zh-CN" sz="2400" dirty="0">
              <a:solidFill>
                <a:schemeClr val="bg1"/>
              </a:solidFill>
              <a:latin typeface="华文仿宋" panose="02010600040101010101" pitchFamily="2" charset="-122"/>
              <a:ea typeface="华文仿宋" panose="02010600040101010101" pitchFamily="2" charset="-122"/>
              <a:cs typeface="+mj-cs"/>
            </a:endParaRPr>
          </a:p>
        </p:txBody>
      </p:sp>
      <p:pic>
        <p:nvPicPr>
          <p:cNvPr id="4102" name="图片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9659" y="254229"/>
            <a:ext cx="5389333" cy="641458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4098" name="图片 11" descr="70"/>
          <p:cNvPicPr>
            <a:picLocks noChangeAspect="1" noChangeArrowheads="1"/>
          </p:cNvPicPr>
          <p:nvPr/>
        </p:nvPicPr>
        <p:blipFill>
          <a:blip r:embed="rId6" cstate="print">
            <a:extLst>
              <a:ext uri="{BEBA8EAE-BF5A-486C-A8C5-ECC9F3942E4B}">
                <a14:imgProps xmlns:a14="http://schemas.microsoft.com/office/drawing/2010/main">
                  <a14:imgLayer r:embed="rId7">
                    <a14:imgEffect>
                      <a14:artisticLightScreen/>
                    </a14:imgEffect>
                  </a14:imgLayer>
                </a14:imgProps>
              </a:ext>
              <a:ext uri="{28A0092B-C50C-407E-A947-70E740481C1C}">
                <a14:useLocalDpi xmlns:a14="http://schemas.microsoft.com/office/drawing/2010/main" val="0"/>
              </a:ext>
            </a:extLst>
          </a:blip>
          <a:srcRect/>
          <a:stretch>
            <a:fillRect/>
          </a:stretch>
        </p:blipFill>
        <p:spPr bwMode="auto">
          <a:xfrm>
            <a:off x="8785660" y="532492"/>
            <a:ext cx="533512" cy="533512"/>
          </a:xfrm>
          <a:prstGeom prst="rect">
            <a:avLst/>
          </a:prstGeom>
          <a:noFill/>
          <a:ln>
            <a:noFill/>
          </a:ln>
          <a:effectLst>
            <a:softEdge rad="3175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9293123" y="362126"/>
            <a:ext cx="1988769" cy="874245"/>
          </a:xfrm>
          <a:solidFill>
            <a:schemeClr val="tx1">
              <a:lumMod val="75000"/>
              <a:lumOff val="25000"/>
            </a:schemeClr>
          </a:solidFill>
          <a:effectLst>
            <a:outerShdw blurRad="50800" dist="38100" dir="2700000" algn="tl" rotWithShape="0">
              <a:prstClr val="black">
                <a:alpha val="40000"/>
              </a:prstClr>
            </a:outerShdw>
            <a:softEdge rad="127000"/>
          </a:effectLst>
        </p:spPr>
        <p:txBody>
          <a:bodyPr>
            <a:normAutofit/>
          </a:bodyPr>
          <a:lstStyle/>
          <a:p>
            <a:r>
              <a:rPr lang="en-US" altLang="zh-CN" sz="3200" dirty="0" smtClean="0">
                <a:solidFill>
                  <a:schemeClr val="bg1"/>
                </a:solidFill>
                <a:latin typeface="华文仿宋" panose="02010600040101010101" pitchFamily="2" charset="-122"/>
                <a:ea typeface="华文仿宋" panose="02010600040101010101" pitchFamily="2" charset="-122"/>
              </a:rPr>
              <a:t>HSV</a:t>
            </a:r>
            <a:r>
              <a:rPr lang="zh-CN" altLang="en-US" sz="3200" dirty="0" smtClean="0">
                <a:solidFill>
                  <a:schemeClr val="bg1"/>
                </a:solidFill>
                <a:latin typeface="华文仿宋" panose="02010600040101010101" pitchFamily="2" charset="-122"/>
                <a:ea typeface="华文仿宋" panose="02010600040101010101" pitchFamily="2" charset="-122"/>
              </a:rPr>
              <a:t>原理</a:t>
            </a:r>
            <a:endParaRPr lang="zh-CN" altLang="en-US" sz="3200" dirty="0">
              <a:solidFill>
                <a:schemeClr val="bg1"/>
              </a:solidFill>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11627435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矩形 3"/>
          <p:cNvSpPr/>
          <p:nvPr/>
        </p:nvSpPr>
        <p:spPr>
          <a:xfrm>
            <a:off x="7556143" y="285996"/>
            <a:ext cx="3844322" cy="584775"/>
          </a:xfrm>
          <a:prstGeom prst="rect">
            <a:avLst/>
          </a:prstGeom>
        </p:spPr>
        <p:txBody>
          <a:bodyPr wrap="none">
            <a:spAutoFit/>
          </a:bodyPr>
          <a:lstStyle/>
          <a:p>
            <a:r>
              <a:rPr lang="zh-CN" altLang="en-US" sz="3200" dirty="0" smtClean="0">
                <a:solidFill>
                  <a:schemeClr val="bg1"/>
                </a:solidFill>
                <a:latin typeface="华文仿宋" panose="02010600040101010101" pitchFamily="2" charset="-122"/>
                <a:ea typeface="华文仿宋" panose="02010600040101010101" pitchFamily="2" charset="-122"/>
              </a:rPr>
              <a:t>利用</a:t>
            </a:r>
            <a:r>
              <a:rPr lang="en-US" altLang="zh-CN" sz="3200" dirty="0" smtClean="0">
                <a:solidFill>
                  <a:schemeClr val="bg1"/>
                </a:solidFill>
                <a:latin typeface="华文仿宋" panose="02010600040101010101" pitchFamily="2" charset="-122"/>
                <a:ea typeface="华文仿宋" panose="02010600040101010101" pitchFamily="2" charset="-122"/>
              </a:rPr>
              <a:t>HSV</a:t>
            </a:r>
            <a:r>
              <a:rPr lang="zh-CN" altLang="en-US" sz="3200" dirty="0" smtClean="0">
                <a:solidFill>
                  <a:schemeClr val="bg1"/>
                </a:solidFill>
                <a:latin typeface="华文仿宋" panose="02010600040101010101" pitchFamily="2" charset="-122"/>
                <a:ea typeface="华文仿宋" panose="02010600040101010101" pitchFamily="2" charset="-122"/>
              </a:rPr>
              <a:t>去笔墨</a:t>
            </a:r>
            <a:r>
              <a:rPr lang="zh-CN" altLang="en-US" sz="3200" dirty="0">
                <a:solidFill>
                  <a:schemeClr val="bg1"/>
                </a:solidFill>
                <a:latin typeface="华文仿宋" panose="02010600040101010101" pitchFamily="2" charset="-122"/>
                <a:ea typeface="华文仿宋" panose="02010600040101010101" pitchFamily="2" charset="-122"/>
              </a:rPr>
              <a:t>效果</a:t>
            </a:r>
            <a:endParaRPr lang="zh-CN" altLang="en-US" sz="3200" dirty="0">
              <a:solidFill>
                <a:schemeClr val="bg1"/>
              </a:solidFill>
              <a:latin typeface="华文仿宋" panose="02010600040101010101" pitchFamily="2" charset="-122"/>
              <a:ea typeface="华文仿宋" panose="02010600040101010101" pitchFamily="2" charset="-122"/>
            </a:endParaRPr>
          </a:p>
        </p:txBody>
      </p:sp>
      <p:pic>
        <p:nvPicPr>
          <p:cNvPr id="5122" name="图片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6841" y="209479"/>
            <a:ext cx="5265684" cy="3180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886" y="1112330"/>
            <a:ext cx="5632017" cy="336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29" y="3389744"/>
            <a:ext cx="5898251" cy="3058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标注 10"/>
          <p:cNvSpPr/>
          <p:nvPr/>
        </p:nvSpPr>
        <p:spPr>
          <a:xfrm>
            <a:off x="3739654" y="2794189"/>
            <a:ext cx="2345635" cy="884776"/>
          </a:xfrm>
          <a:prstGeom prst="wedgeRectCallout">
            <a:avLst>
              <a:gd name="adj1" fmla="val -44512"/>
              <a:gd name="adj2" fmla="val -89841"/>
            </a:avLst>
          </a:prstGeom>
          <a:solidFill>
            <a:schemeClr val="tx1">
              <a:lumMod val="85000"/>
              <a:lumOff val="1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smtClean="0">
                <a:latin typeface="华文仿宋" panose="02010600040101010101" pitchFamily="2" charset="-122"/>
                <a:ea typeface="华文仿宋" panose="02010600040101010101" pitchFamily="2" charset="-122"/>
              </a:rPr>
              <a:t>去红色笔墨后的</a:t>
            </a:r>
            <a:r>
              <a:rPr lang="zh-CN" altLang="en-US" sz="2400" dirty="0" smtClean="0">
                <a:latin typeface="华文仿宋" panose="02010600040101010101" pitchFamily="2" charset="-122"/>
                <a:ea typeface="华文仿宋" panose="02010600040101010101" pitchFamily="2" charset="-122"/>
              </a:rPr>
              <a:t>图像</a:t>
            </a:r>
            <a:endParaRPr lang="zh-CN" altLang="en-US" sz="2400" dirty="0">
              <a:latin typeface="华文仿宋" panose="02010600040101010101" pitchFamily="2" charset="-122"/>
              <a:ea typeface="华文仿宋" panose="02010600040101010101" pitchFamily="2" charset="-122"/>
            </a:endParaRPr>
          </a:p>
        </p:txBody>
      </p:sp>
      <p:sp>
        <p:nvSpPr>
          <p:cNvPr id="12" name="矩形标注 11"/>
          <p:cNvSpPr/>
          <p:nvPr/>
        </p:nvSpPr>
        <p:spPr>
          <a:xfrm>
            <a:off x="6918706" y="5738830"/>
            <a:ext cx="2345635" cy="884776"/>
          </a:xfrm>
          <a:prstGeom prst="wedgeRectCallout">
            <a:avLst>
              <a:gd name="adj1" fmla="val -65347"/>
              <a:gd name="adj2" fmla="val -95187"/>
            </a:avLst>
          </a:prstGeom>
          <a:solidFill>
            <a:schemeClr val="tx1">
              <a:lumMod val="85000"/>
              <a:lumOff val="1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a:latin typeface="华文仿宋" panose="02010600040101010101" pitchFamily="2" charset="-122"/>
                <a:ea typeface="华文仿宋" panose="02010600040101010101" pitchFamily="2" charset="-122"/>
              </a:rPr>
              <a:t>去笔墨</a:t>
            </a:r>
            <a:r>
              <a:rPr lang="zh-CN" altLang="en-US" sz="2400" dirty="0" smtClean="0">
                <a:latin typeface="华文仿宋" panose="02010600040101010101" pitchFamily="2" charset="-122"/>
                <a:ea typeface="华文仿宋" panose="02010600040101010101" pitchFamily="2" charset="-122"/>
              </a:rPr>
              <a:t>之前的图像</a:t>
            </a:r>
            <a:endParaRPr lang="zh-CN" altLang="en-US" sz="2400" dirty="0">
              <a:latin typeface="华文仿宋" panose="02010600040101010101" pitchFamily="2" charset="-122"/>
              <a:ea typeface="华文仿宋" panose="02010600040101010101" pitchFamily="2" charset="-122"/>
            </a:endParaRPr>
          </a:p>
        </p:txBody>
      </p:sp>
      <p:sp>
        <p:nvSpPr>
          <p:cNvPr id="13" name="矩形标注 12"/>
          <p:cNvSpPr/>
          <p:nvPr/>
        </p:nvSpPr>
        <p:spPr>
          <a:xfrm>
            <a:off x="9494268" y="5019685"/>
            <a:ext cx="2697732" cy="884776"/>
          </a:xfrm>
          <a:prstGeom prst="wedgeRectCallout">
            <a:avLst>
              <a:gd name="adj1" fmla="val 520"/>
              <a:gd name="adj2" fmla="val -116570"/>
            </a:avLst>
          </a:prstGeom>
          <a:solidFill>
            <a:schemeClr val="tx1">
              <a:lumMod val="85000"/>
              <a:lumOff val="15000"/>
            </a:schemeClr>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2400" b="1" dirty="0" smtClean="0">
                <a:latin typeface="华文仿宋" panose="02010600040101010101" pitchFamily="2" charset="-122"/>
                <a:ea typeface="华文仿宋" panose="02010600040101010101" pitchFamily="2" charset="-122"/>
              </a:rPr>
              <a:t>加蓝色笔墨</a:t>
            </a:r>
            <a:r>
              <a:rPr lang="zh-CN" altLang="en-US" sz="2400" dirty="0" smtClean="0">
                <a:latin typeface="华文仿宋" panose="02010600040101010101" pitchFamily="2" charset="-122"/>
                <a:ea typeface="华文仿宋" panose="02010600040101010101" pitchFamily="2" charset="-122"/>
              </a:rPr>
              <a:t>之后的图像</a:t>
            </a:r>
            <a:endParaRPr lang="zh-CN" altLang="en-US" sz="24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2719982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4" name="矩形 3"/>
          <p:cNvSpPr/>
          <p:nvPr/>
        </p:nvSpPr>
        <p:spPr>
          <a:xfrm>
            <a:off x="9435878" y="416728"/>
            <a:ext cx="2646878" cy="1077218"/>
          </a:xfrm>
          <a:prstGeom prst="rect">
            <a:avLst/>
          </a:prstGeom>
        </p:spPr>
        <p:txBody>
          <a:bodyPr wrap="none">
            <a:spAutoFit/>
          </a:bodyPr>
          <a:lstStyle/>
          <a:p>
            <a:r>
              <a:rPr lang="zh-CN" altLang="en-US" sz="3200" dirty="0">
                <a:solidFill>
                  <a:schemeClr val="bg1"/>
                </a:solidFill>
                <a:latin typeface="华文仿宋" panose="02010600040101010101" pitchFamily="2" charset="-122"/>
                <a:ea typeface="华文仿宋" panose="02010600040101010101" pitchFamily="2" charset="-122"/>
              </a:rPr>
              <a:t>摄像头去</a:t>
            </a:r>
            <a:r>
              <a:rPr lang="zh-CN" altLang="en-US" sz="3200" dirty="0" smtClean="0">
                <a:solidFill>
                  <a:schemeClr val="bg1"/>
                </a:solidFill>
                <a:latin typeface="华文仿宋" panose="02010600040101010101" pitchFamily="2" charset="-122"/>
                <a:ea typeface="华文仿宋" panose="02010600040101010101" pitchFamily="2" charset="-122"/>
              </a:rPr>
              <a:t>噪、</a:t>
            </a:r>
            <a:endParaRPr lang="en-US" altLang="zh-CN" sz="3200" dirty="0" smtClean="0">
              <a:solidFill>
                <a:schemeClr val="bg1"/>
              </a:solidFill>
              <a:latin typeface="华文仿宋" panose="02010600040101010101" pitchFamily="2" charset="-122"/>
              <a:ea typeface="华文仿宋" panose="02010600040101010101" pitchFamily="2" charset="-122"/>
            </a:endParaRPr>
          </a:p>
          <a:p>
            <a:r>
              <a:rPr lang="zh-CN" altLang="en-US" sz="3200" dirty="0">
                <a:solidFill>
                  <a:schemeClr val="bg1"/>
                </a:solidFill>
                <a:latin typeface="华文仿宋" panose="02010600040101010101" pitchFamily="2" charset="-122"/>
                <a:ea typeface="华文仿宋" panose="02010600040101010101" pitchFamily="2" charset="-122"/>
              </a:rPr>
              <a:t>去笔墨</a:t>
            </a:r>
            <a:endParaRPr lang="zh-CN" altLang="en-US" sz="3200" dirty="0">
              <a:solidFill>
                <a:schemeClr val="bg1"/>
              </a:solidFill>
              <a:latin typeface="华文仿宋" panose="02010600040101010101" pitchFamily="2" charset="-122"/>
              <a:ea typeface="华文仿宋" panose="02010600040101010101" pitchFamily="2" charset="-122"/>
            </a:endParaRPr>
          </a:p>
        </p:txBody>
      </p:sp>
      <p:pic>
        <p:nvPicPr>
          <p:cNvPr id="9" name="图片 8"/>
          <p:cNvPicPr>
            <a:picLocks noChangeAspect="1"/>
          </p:cNvPicPr>
          <p:nvPr/>
        </p:nvPicPr>
        <p:blipFill>
          <a:blip r:embed="rId2"/>
          <a:stretch>
            <a:fillRect/>
          </a:stretch>
        </p:blipFill>
        <p:spPr>
          <a:xfrm>
            <a:off x="4880151" y="186273"/>
            <a:ext cx="4273266" cy="2615346"/>
          </a:xfrm>
          <a:prstGeom prst="rect">
            <a:avLst/>
          </a:prstGeom>
        </p:spPr>
      </p:pic>
      <p:pic>
        <p:nvPicPr>
          <p:cNvPr id="10" name="图片 9"/>
          <p:cNvPicPr>
            <a:picLocks noChangeAspect="1"/>
          </p:cNvPicPr>
          <p:nvPr/>
        </p:nvPicPr>
        <p:blipFill>
          <a:blip r:embed="rId3"/>
          <a:stretch>
            <a:fillRect/>
          </a:stretch>
        </p:blipFill>
        <p:spPr>
          <a:xfrm>
            <a:off x="348271" y="186273"/>
            <a:ext cx="4272188" cy="2615346"/>
          </a:xfrm>
          <a:prstGeom prst="rect">
            <a:avLst/>
          </a:prstGeom>
        </p:spPr>
      </p:pic>
      <p:pic>
        <p:nvPicPr>
          <p:cNvPr id="11" name="图片 10"/>
          <p:cNvPicPr>
            <a:picLocks noChangeAspect="1"/>
          </p:cNvPicPr>
          <p:nvPr/>
        </p:nvPicPr>
        <p:blipFill>
          <a:blip r:embed="rId4"/>
          <a:stretch>
            <a:fillRect/>
          </a:stretch>
        </p:blipFill>
        <p:spPr>
          <a:xfrm>
            <a:off x="9282407" y="2204370"/>
            <a:ext cx="2865063" cy="597249"/>
          </a:xfrm>
          <a:prstGeom prst="rect">
            <a:avLst/>
          </a:prstGeom>
        </p:spPr>
      </p:pic>
      <p:sp>
        <p:nvSpPr>
          <p:cNvPr id="12" name="矩形 11"/>
          <p:cNvSpPr/>
          <p:nvPr/>
        </p:nvSpPr>
        <p:spPr>
          <a:xfrm>
            <a:off x="9311990" y="2955747"/>
            <a:ext cx="2894654" cy="1197222"/>
          </a:xfrm>
          <a:prstGeom prst="rect">
            <a:avLst/>
          </a:prstGeom>
        </p:spPr>
        <p:txBody>
          <a:bodyPr wrap="square">
            <a:spAutoFit/>
          </a:bodyPr>
          <a:lstStyle/>
          <a:p>
            <a:r>
              <a:rPr lang="zh-CN" altLang="zh-CN" dirty="0">
                <a:solidFill>
                  <a:schemeClr val="bg1"/>
                </a:solidFill>
                <a:latin typeface="华文仿宋" panose="02010600040101010101" pitchFamily="2" charset="-122"/>
                <a:ea typeface="华文仿宋" panose="02010600040101010101" pitchFamily="2" charset="-122"/>
              </a:rPr>
              <a:t>均值滤波</a:t>
            </a:r>
            <a:r>
              <a:rPr lang="zh-CN" altLang="en-US" dirty="0">
                <a:solidFill>
                  <a:schemeClr val="bg1"/>
                </a:solidFill>
                <a:latin typeface="华文仿宋" panose="02010600040101010101" pitchFamily="2" charset="-122"/>
                <a:ea typeface="华文仿宋" panose="02010600040101010101" pitchFamily="2" charset="-122"/>
              </a:rPr>
              <a:t>：</a:t>
            </a:r>
            <a:r>
              <a:rPr lang="zh-CN" altLang="zh-CN" dirty="0">
                <a:solidFill>
                  <a:schemeClr val="bg1"/>
                </a:solidFill>
                <a:latin typeface="华文仿宋" panose="02010600040101010101" pitchFamily="2" charset="-122"/>
                <a:ea typeface="华文仿宋" panose="02010600040101010101" pitchFamily="2" charset="-122"/>
              </a:rPr>
              <a:t>可以抑制噪声和平滑图像，</a:t>
            </a:r>
            <a:r>
              <a:rPr lang="zh-CN" altLang="en-US" dirty="0">
                <a:solidFill>
                  <a:schemeClr val="bg1"/>
                </a:solidFill>
                <a:latin typeface="华文仿宋" panose="02010600040101010101" pitchFamily="2" charset="-122"/>
                <a:ea typeface="华文仿宋" panose="02010600040101010101" pitchFamily="2" charset="-122"/>
              </a:rPr>
              <a:t>保持图像细节，</a:t>
            </a:r>
            <a:r>
              <a:rPr lang="zh-CN" altLang="zh-CN" dirty="0">
                <a:solidFill>
                  <a:schemeClr val="bg1"/>
                </a:solidFill>
                <a:latin typeface="华文仿宋" panose="02010600040101010101" pitchFamily="2" charset="-122"/>
                <a:ea typeface="华文仿宋" panose="02010600040101010101" pitchFamily="2" charset="-122"/>
              </a:rPr>
              <a:t>但可以看到，图像边缘因此模糊</a:t>
            </a:r>
            <a:r>
              <a:rPr lang="zh-CN" altLang="en-US" dirty="0">
                <a:solidFill>
                  <a:schemeClr val="bg1"/>
                </a:solidFill>
                <a:latin typeface="华文仿宋" panose="02010600040101010101" pitchFamily="2" charset="-122"/>
                <a:ea typeface="华文仿宋" panose="02010600040101010101" pitchFamily="2" charset="-122"/>
              </a:rPr>
              <a:t>；</a:t>
            </a:r>
            <a:endParaRPr lang="en-US" altLang="zh-CN" dirty="0">
              <a:solidFill>
                <a:schemeClr val="bg1"/>
              </a:solidFill>
              <a:latin typeface="华文仿宋" panose="02010600040101010101" pitchFamily="2" charset="-122"/>
              <a:ea typeface="华文仿宋" panose="02010600040101010101" pitchFamily="2" charset="-122"/>
            </a:endParaRPr>
          </a:p>
        </p:txBody>
      </p:sp>
      <p:sp>
        <p:nvSpPr>
          <p:cNvPr id="13" name="矩形 12"/>
          <p:cNvSpPr/>
          <p:nvPr/>
        </p:nvSpPr>
        <p:spPr>
          <a:xfrm>
            <a:off x="1958275" y="2955747"/>
            <a:ext cx="6096000" cy="830997"/>
          </a:xfrm>
          <a:prstGeom prst="rect">
            <a:avLst/>
          </a:prstGeom>
        </p:spPr>
        <p:txBody>
          <a:bodyPr>
            <a:spAutoFit/>
          </a:bodyPr>
          <a:lstStyle/>
          <a:p>
            <a:r>
              <a:rPr lang="en-US" altLang="zh-CN" sz="2400" dirty="0" smtClean="0">
                <a:solidFill>
                  <a:schemeClr val="bg1"/>
                </a:solidFill>
                <a:latin typeface="华文仿宋" panose="02010600040101010101" pitchFamily="2" charset="-122"/>
                <a:ea typeface="华文仿宋" panose="02010600040101010101" pitchFamily="2" charset="-122"/>
                <a:cs typeface="+mj-cs"/>
              </a:rPr>
              <a:t>Before                                                   After    </a:t>
            </a:r>
          </a:p>
          <a:p>
            <a:r>
              <a:rPr lang="en-US" altLang="zh-CN" sz="2400" dirty="0">
                <a:solidFill>
                  <a:schemeClr val="bg1"/>
                </a:solidFill>
                <a:latin typeface="华文仿宋" panose="02010600040101010101" pitchFamily="2" charset="-122"/>
                <a:ea typeface="华文仿宋" panose="02010600040101010101" pitchFamily="2" charset="-122"/>
                <a:cs typeface="+mj-cs"/>
              </a:rPr>
              <a:t> </a:t>
            </a:r>
            <a:r>
              <a:rPr lang="en-US" altLang="zh-CN" sz="2400" dirty="0" smtClean="0">
                <a:solidFill>
                  <a:schemeClr val="bg1"/>
                </a:solidFill>
                <a:latin typeface="华文仿宋" panose="02010600040101010101" pitchFamily="2" charset="-122"/>
                <a:ea typeface="华文仿宋" panose="02010600040101010101" pitchFamily="2" charset="-122"/>
                <a:cs typeface="+mj-cs"/>
              </a:rPr>
              <a:t> </a:t>
            </a:r>
            <a:endParaRPr lang="zh-CN" altLang="zh-CN" sz="2400" dirty="0" smtClean="0">
              <a:solidFill>
                <a:schemeClr val="bg1"/>
              </a:solidFill>
              <a:latin typeface="华文仿宋" panose="02010600040101010101" pitchFamily="2" charset="-122"/>
              <a:ea typeface="华文仿宋" panose="02010600040101010101" pitchFamily="2" charset="-122"/>
              <a:cs typeface="+mj-cs"/>
            </a:endParaRPr>
          </a:p>
        </p:txBody>
      </p:sp>
      <p:pic>
        <p:nvPicPr>
          <p:cNvPr id="14" name="图片 13"/>
          <p:cNvPicPr>
            <a:picLocks noChangeAspect="1"/>
          </p:cNvPicPr>
          <p:nvPr/>
        </p:nvPicPr>
        <p:blipFill>
          <a:blip r:embed="rId5"/>
          <a:stretch>
            <a:fillRect/>
          </a:stretch>
        </p:blipFill>
        <p:spPr>
          <a:xfrm>
            <a:off x="532389" y="3546186"/>
            <a:ext cx="3903951" cy="2245948"/>
          </a:xfrm>
          <a:prstGeom prst="rect">
            <a:avLst/>
          </a:prstGeom>
        </p:spPr>
      </p:pic>
      <p:pic>
        <p:nvPicPr>
          <p:cNvPr id="15" name="图片 14"/>
          <p:cNvPicPr>
            <a:picLocks noChangeAspect="1"/>
          </p:cNvPicPr>
          <p:nvPr/>
        </p:nvPicPr>
        <p:blipFill>
          <a:blip r:embed="rId6"/>
          <a:stretch>
            <a:fillRect/>
          </a:stretch>
        </p:blipFill>
        <p:spPr>
          <a:xfrm>
            <a:off x="5490270" y="3546186"/>
            <a:ext cx="3053027" cy="2264068"/>
          </a:xfrm>
          <a:prstGeom prst="rect">
            <a:avLst/>
          </a:prstGeom>
        </p:spPr>
      </p:pic>
      <p:sp>
        <p:nvSpPr>
          <p:cNvPr id="16" name="矩形 15"/>
          <p:cNvSpPr/>
          <p:nvPr/>
        </p:nvSpPr>
        <p:spPr>
          <a:xfrm>
            <a:off x="2110599" y="5919242"/>
            <a:ext cx="6096000" cy="830997"/>
          </a:xfrm>
          <a:prstGeom prst="rect">
            <a:avLst/>
          </a:prstGeom>
        </p:spPr>
        <p:txBody>
          <a:bodyPr>
            <a:spAutoFit/>
          </a:bodyPr>
          <a:lstStyle/>
          <a:p>
            <a:r>
              <a:rPr lang="en-US" altLang="zh-CN" sz="2400" dirty="0" smtClean="0">
                <a:solidFill>
                  <a:schemeClr val="bg1"/>
                </a:solidFill>
                <a:latin typeface="华文仿宋" panose="02010600040101010101" pitchFamily="2" charset="-122"/>
                <a:ea typeface="华文仿宋" panose="02010600040101010101" pitchFamily="2" charset="-122"/>
                <a:cs typeface="+mj-cs"/>
              </a:rPr>
              <a:t>Before                                                   After    </a:t>
            </a:r>
          </a:p>
          <a:p>
            <a:r>
              <a:rPr lang="en-US" altLang="zh-CN" sz="2400" dirty="0">
                <a:solidFill>
                  <a:schemeClr val="bg1"/>
                </a:solidFill>
                <a:latin typeface="华文仿宋" panose="02010600040101010101" pitchFamily="2" charset="-122"/>
                <a:ea typeface="华文仿宋" panose="02010600040101010101" pitchFamily="2" charset="-122"/>
                <a:cs typeface="+mj-cs"/>
              </a:rPr>
              <a:t> </a:t>
            </a:r>
            <a:r>
              <a:rPr lang="en-US" altLang="zh-CN" sz="2400" dirty="0" smtClean="0">
                <a:solidFill>
                  <a:schemeClr val="bg1"/>
                </a:solidFill>
                <a:latin typeface="华文仿宋" panose="02010600040101010101" pitchFamily="2" charset="-122"/>
                <a:ea typeface="华文仿宋" panose="02010600040101010101" pitchFamily="2" charset="-122"/>
                <a:cs typeface="+mj-cs"/>
              </a:rPr>
              <a:t> </a:t>
            </a:r>
            <a:endParaRPr lang="zh-CN" altLang="zh-CN" sz="2400" dirty="0" smtClean="0">
              <a:solidFill>
                <a:schemeClr val="bg1"/>
              </a:solidFill>
              <a:latin typeface="华文仿宋" panose="02010600040101010101" pitchFamily="2" charset="-122"/>
              <a:ea typeface="华文仿宋" panose="02010600040101010101" pitchFamily="2" charset="-122"/>
              <a:cs typeface="+mj-cs"/>
            </a:endParaRPr>
          </a:p>
        </p:txBody>
      </p:sp>
      <p:sp>
        <p:nvSpPr>
          <p:cNvPr id="17" name="矩形 16"/>
          <p:cNvSpPr/>
          <p:nvPr/>
        </p:nvSpPr>
        <p:spPr>
          <a:xfrm>
            <a:off x="7016784" y="8358251"/>
            <a:ext cx="6096000" cy="830997"/>
          </a:xfrm>
          <a:prstGeom prst="rect">
            <a:avLst/>
          </a:prstGeom>
        </p:spPr>
        <p:txBody>
          <a:bodyPr>
            <a:spAutoFit/>
          </a:bodyPr>
          <a:lstStyle/>
          <a:p>
            <a:r>
              <a:rPr lang="en-US" altLang="zh-CN" sz="2400" dirty="0" smtClean="0">
                <a:solidFill>
                  <a:schemeClr val="bg1"/>
                </a:solidFill>
                <a:latin typeface="华文仿宋" panose="02010600040101010101" pitchFamily="2" charset="-122"/>
                <a:ea typeface="华文仿宋" panose="02010600040101010101" pitchFamily="2" charset="-122"/>
                <a:cs typeface="+mj-cs"/>
              </a:rPr>
              <a:t>After    </a:t>
            </a:r>
          </a:p>
          <a:p>
            <a:r>
              <a:rPr lang="en-US" altLang="zh-CN" sz="2400" dirty="0">
                <a:solidFill>
                  <a:schemeClr val="bg1"/>
                </a:solidFill>
                <a:latin typeface="华文仿宋" panose="02010600040101010101" pitchFamily="2" charset="-122"/>
                <a:ea typeface="华文仿宋" panose="02010600040101010101" pitchFamily="2" charset="-122"/>
                <a:cs typeface="+mj-cs"/>
              </a:rPr>
              <a:t> </a:t>
            </a:r>
            <a:r>
              <a:rPr lang="en-US" altLang="zh-CN" sz="2400" dirty="0" smtClean="0">
                <a:solidFill>
                  <a:schemeClr val="bg1"/>
                </a:solidFill>
                <a:latin typeface="华文仿宋" panose="02010600040101010101" pitchFamily="2" charset="-122"/>
                <a:ea typeface="华文仿宋" panose="02010600040101010101" pitchFamily="2" charset="-122"/>
                <a:cs typeface="+mj-cs"/>
              </a:rPr>
              <a:t> </a:t>
            </a:r>
            <a:endParaRPr lang="zh-CN" altLang="zh-CN" sz="2400" dirty="0" smtClean="0">
              <a:solidFill>
                <a:schemeClr val="bg1"/>
              </a:solidFill>
              <a:latin typeface="华文仿宋" panose="02010600040101010101" pitchFamily="2" charset="-122"/>
              <a:ea typeface="华文仿宋" panose="02010600040101010101" pitchFamily="2" charset="-122"/>
              <a:cs typeface="+mj-cs"/>
            </a:endParaRPr>
          </a:p>
        </p:txBody>
      </p:sp>
    </p:spTree>
    <p:extLst>
      <p:ext uri="{BB962C8B-B14F-4D97-AF65-F5344CB8AC3E}">
        <p14:creationId xmlns:p14="http://schemas.microsoft.com/office/powerpoint/2010/main" val="36571313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384</TotalTime>
  <Words>1018</Words>
  <Application>Microsoft Office PowerPoint</Application>
  <PresentationFormat>宽屏</PresentationFormat>
  <Paragraphs>115</Paragraphs>
  <Slides>15</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15</vt:i4>
      </vt:variant>
    </vt:vector>
  </HeadingPairs>
  <TitlesOfParts>
    <vt:vector size="25" baseType="lpstr">
      <vt:lpstr>华文仿宋</vt:lpstr>
      <vt:lpstr>宋体</vt:lpstr>
      <vt:lpstr>Arial</vt:lpstr>
      <vt:lpstr>Calibri</vt:lpstr>
      <vt:lpstr>Calibri Light</vt:lpstr>
      <vt:lpstr>Mongolian Baiti</vt:lpstr>
      <vt:lpstr>Monotype Corsiva</vt:lpstr>
      <vt:lpstr>Times New Roman</vt:lpstr>
      <vt:lpstr>Office 主题</vt:lpstr>
      <vt:lpstr>MathType 7.0 Equation</vt:lpstr>
      <vt:lpstr>智能热敏打印机的设计与实现</vt:lpstr>
      <vt:lpstr>树莓派3：     QT GUI           OpenCV                        Cups</vt:lpstr>
      <vt:lpstr>图像人工加入white Gaussian noise</vt:lpstr>
      <vt:lpstr>图像去噪前后对比</vt:lpstr>
      <vt:lpstr>为何使用维纳滤波？</vt:lpstr>
      <vt:lpstr>PowerPoint 演示文稿</vt:lpstr>
      <vt:lpstr>HSV原理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智能热敏打印机的设计与实现</dc:title>
  <dc:creator>Jeremy lau</dc:creator>
  <cp:lastModifiedBy>Jeremy lau</cp:lastModifiedBy>
  <cp:revision>37</cp:revision>
  <dcterms:created xsi:type="dcterms:W3CDTF">2019-06-15T10:44:40Z</dcterms:created>
  <dcterms:modified xsi:type="dcterms:W3CDTF">2019-06-15T17:09:18Z</dcterms:modified>
</cp:coreProperties>
</file>